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8" r:id="rId7"/>
    <p:sldId id="269" r:id="rId8"/>
    <p:sldId id="265" r:id="rId9"/>
    <p:sldId id="266" r:id="rId10"/>
    <p:sldId id="267" r:id="rId11"/>
    <p:sldId id="270" r:id="rId12"/>
  </p:sldIdLst>
  <p:sldSz cx="18288000" cy="10287000"/>
  <p:notesSz cx="6858000" cy="9144000"/>
  <p:embeddedFontLst>
    <p:embeddedFont>
      <p:font typeface="Calibri" pitchFamily="34" charset="0"/>
      <p:regular r:id="rId13"/>
      <p:bold r:id="rId14"/>
      <p:italic r:id="rId15"/>
      <p:boldItalic r:id="rId16"/>
    </p:embeddedFont>
    <p:embeddedFont>
      <p:font typeface="Poppins" charset="0"/>
      <p:regular r:id="rId17"/>
    </p:embeddedFont>
    <p:embeddedFont>
      <p:font typeface="Poppins Bold" charset="0"/>
      <p:regular r:id="rId18"/>
    </p:embeddedFont>
    <p:embeddedFont>
      <p:font typeface="Open Sans Bold" charset="0"/>
      <p:regular r:id="rId19"/>
    </p:embeddedFont>
    <p:embeddedFont>
      <p:font typeface="Georgia Pro Bold" charset="0"/>
      <p:regular r:id="rId20"/>
    </p:embeddedFont>
    <p:embeddedFont>
      <p:font typeface="Ubuntu Bold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46" d="100"/>
          <a:sy n="46" d="100"/>
        </p:scale>
        <p:origin x="-114" y="-4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10" Type="http://schemas.openxmlformats.org/officeDocument/2006/relationships/image" Target="../media/image26.pn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svg"/><Relationship Id="rId7" Type="http://schemas.openxmlformats.org/officeDocument/2006/relationships/image" Target="../media/image3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62.svg"/><Relationship Id="rId5" Type="http://schemas.openxmlformats.org/officeDocument/2006/relationships/image" Target="../media/image16.svg"/><Relationship Id="rId10" Type="http://schemas.openxmlformats.org/officeDocument/2006/relationships/image" Target="../media/image29.png"/><Relationship Id="rId4" Type="http://schemas.openxmlformats.org/officeDocument/2006/relationships/image" Target="../media/image15.png"/><Relationship Id="rId9" Type="http://schemas.openxmlformats.org/officeDocument/2006/relationships/image" Target="../media/image6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Relationship Id="rId9" Type="http://schemas.openxmlformats.org/officeDocument/2006/relationships/image" Target="../media/image12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41.sv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12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2.svg"/><Relationship Id="rId5" Type="http://schemas.openxmlformats.org/officeDocument/2006/relationships/image" Target="../media/image37.svg"/><Relationship Id="rId10" Type="http://schemas.openxmlformats.org/officeDocument/2006/relationships/image" Target="../media/image6.png"/><Relationship Id="rId4" Type="http://schemas.openxmlformats.org/officeDocument/2006/relationships/image" Target="../media/image9.png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sv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12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4.svg"/><Relationship Id="rId5" Type="http://schemas.openxmlformats.org/officeDocument/2006/relationships/image" Target="../media/image45.svg"/><Relationship Id="rId15" Type="http://schemas.openxmlformats.org/officeDocument/2006/relationships/image" Target="../media/image8.svg"/><Relationship Id="rId10" Type="http://schemas.openxmlformats.org/officeDocument/2006/relationships/image" Target="../media/image7.png"/><Relationship Id="rId4" Type="http://schemas.openxmlformats.org/officeDocument/2006/relationships/image" Target="../media/image13.png"/><Relationship Id="rId9" Type="http://schemas.openxmlformats.org/officeDocument/2006/relationships/image" Target="../media/image6.svg"/><Relationship Id="rId1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49.svg"/><Relationship Id="rId3" Type="http://schemas.openxmlformats.org/officeDocument/2006/relationships/image" Target="../media/image2.svg"/><Relationship Id="rId7" Type="http://schemas.openxmlformats.org/officeDocument/2006/relationships/image" Target="../media/image14.svg"/><Relationship Id="rId12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0.svg"/><Relationship Id="rId5" Type="http://schemas.openxmlformats.org/officeDocument/2006/relationships/image" Target="../media/image12.svg"/><Relationship Id="rId10" Type="http://schemas.openxmlformats.org/officeDocument/2006/relationships/image" Target="../media/image16.png"/><Relationship Id="rId4" Type="http://schemas.openxmlformats.org/officeDocument/2006/relationships/image" Target="../media/image6.png"/><Relationship Id="rId9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8.svg"/><Relationship Id="rId4" Type="http://schemas.openxmlformats.org/officeDocument/2006/relationships/image" Target="../media/image4.png"/><Relationship Id="rId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1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9.jpeg"/><Relationship Id="rId5" Type="http://schemas.openxmlformats.org/officeDocument/2006/relationships/image" Target="../media/image8.svg"/><Relationship Id="rId10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12.svg"/><Relationship Id="rId1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25.png"/><Relationship Id="rId5" Type="http://schemas.openxmlformats.org/officeDocument/2006/relationships/image" Target="../media/image4.png"/><Relationship Id="rId10" Type="http://schemas.openxmlformats.org/officeDocument/2006/relationships/image" Target="../media/image12.svg"/><Relationship Id="rId4" Type="http://schemas.openxmlformats.org/officeDocument/2006/relationships/image" Target="../media/image2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" y="-1283559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5" y="0"/>
                </a:lnTo>
                <a:lnTo>
                  <a:pt x="19324555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010203" y="2154231"/>
            <a:ext cx="8495259" cy="5978539"/>
          </a:xfrm>
          <a:custGeom>
            <a:avLst/>
            <a:gdLst/>
            <a:ahLst/>
            <a:cxnLst/>
            <a:rect l="l" t="t" r="r" b="b"/>
            <a:pathLst>
              <a:path w="8495259" h="5978539">
                <a:moveTo>
                  <a:pt x="0" y="0"/>
                </a:moveTo>
                <a:lnTo>
                  <a:pt x="8495259" y="0"/>
                </a:lnTo>
                <a:lnTo>
                  <a:pt x="8495259" y="5978538"/>
                </a:lnTo>
                <a:lnTo>
                  <a:pt x="0" y="5978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535194" y="8265128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4" y="0"/>
                </a:lnTo>
                <a:lnTo>
                  <a:pt x="6254364" y="5446982"/>
                </a:lnTo>
                <a:lnTo>
                  <a:pt x="0" y="544698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6736">
            <a:off x="16715091" y="8061479"/>
            <a:ext cx="1228627" cy="1070023"/>
          </a:xfrm>
          <a:custGeom>
            <a:avLst/>
            <a:gdLst/>
            <a:ahLst/>
            <a:cxnLst/>
            <a:rect l="l" t="t" r="r" b="b"/>
            <a:pathLst>
              <a:path w="1228627" h="1070023">
                <a:moveTo>
                  <a:pt x="0" y="0"/>
                </a:moveTo>
                <a:lnTo>
                  <a:pt x="1228627" y="0"/>
                </a:lnTo>
                <a:lnTo>
                  <a:pt x="1228627" y="1070022"/>
                </a:lnTo>
                <a:lnTo>
                  <a:pt x="0" y="107002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742281">
            <a:off x="-4341711" y="-7076612"/>
            <a:ext cx="11705122" cy="9938713"/>
          </a:xfrm>
          <a:custGeom>
            <a:avLst/>
            <a:gdLst/>
            <a:ahLst/>
            <a:cxnLst/>
            <a:rect l="l" t="t" r="r" b="b"/>
            <a:pathLst>
              <a:path w="11705122" h="9938713">
                <a:moveTo>
                  <a:pt x="0" y="0"/>
                </a:moveTo>
                <a:lnTo>
                  <a:pt x="11705122" y="0"/>
                </a:lnTo>
                <a:lnTo>
                  <a:pt x="11705122" y="9938713"/>
                </a:lnTo>
                <a:lnTo>
                  <a:pt x="0" y="993871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227307" y="9466610"/>
            <a:ext cx="1755698" cy="1640780"/>
          </a:xfrm>
          <a:custGeom>
            <a:avLst/>
            <a:gdLst/>
            <a:ahLst/>
            <a:cxnLst/>
            <a:rect l="l" t="t" r="r" b="b"/>
            <a:pathLst>
              <a:path w="1755698" h="1640780">
                <a:moveTo>
                  <a:pt x="0" y="0"/>
                </a:moveTo>
                <a:lnTo>
                  <a:pt x="1755699" y="0"/>
                </a:lnTo>
                <a:lnTo>
                  <a:pt x="1755699" y="1640780"/>
                </a:lnTo>
                <a:lnTo>
                  <a:pt x="0" y="16407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474576" y="9258300"/>
            <a:ext cx="3012021" cy="1648397"/>
          </a:xfrm>
          <a:custGeom>
            <a:avLst/>
            <a:gdLst/>
            <a:ahLst/>
            <a:cxnLst/>
            <a:rect l="l" t="t" r="r" b="b"/>
            <a:pathLst>
              <a:path w="3012021" h="1648397">
                <a:moveTo>
                  <a:pt x="0" y="0"/>
                </a:moveTo>
                <a:lnTo>
                  <a:pt x="3012021" y="0"/>
                </a:lnTo>
                <a:lnTo>
                  <a:pt x="3012021" y="1648397"/>
                </a:lnTo>
                <a:lnTo>
                  <a:pt x="0" y="164839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260917" y="9409460"/>
            <a:ext cx="5935749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272E76"/>
                </a:solidFill>
                <a:latin typeface="Georgia Pro Bold"/>
                <a:ea typeface="Georgia Pro Bold"/>
                <a:cs typeface="Georgia Pro Bold"/>
                <a:sym typeface="Georgia Pro Bold"/>
              </a:rPr>
              <a:t>тамыз, 2025 ж.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65958" y="6555733"/>
            <a:ext cx="7634797" cy="778865"/>
            <a:chOff x="0" y="0"/>
            <a:chExt cx="2010811" cy="2051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010811" cy="205133"/>
            </a:xfrm>
            <a:custGeom>
              <a:avLst/>
              <a:gdLst/>
              <a:ahLst/>
              <a:cxnLst/>
              <a:rect l="l" t="t" r="r" b="b"/>
              <a:pathLst>
                <a:path w="2010811" h="205133">
                  <a:moveTo>
                    <a:pt x="51716" y="0"/>
                  </a:moveTo>
                  <a:lnTo>
                    <a:pt x="1959095" y="0"/>
                  </a:lnTo>
                  <a:cubicBezTo>
                    <a:pt x="1972811" y="0"/>
                    <a:pt x="1985965" y="5449"/>
                    <a:pt x="1995664" y="15147"/>
                  </a:cubicBezTo>
                  <a:cubicBezTo>
                    <a:pt x="2005362" y="24846"/>
                    <a:pt x="2010811" y="38000"/>
                    <a:pt x="2010811" y="51716"/>
                  </a:cubicBezTo>
                  <a:lnTo>
                    <a:pt x="2010811" y="153418"/>
                  </a:lnTo>
                  <a:cubicBezTo>
                    <a:pt x="2010811" y="167133"/>
                    <a:pt x="2005362" y="180287"/>
                    <a:pt x="1995664" y="189986"/>
                  </a:cubicBezTo>
                  <a:cubicBezTo>
                    <a:pt x="1985965" y="199685"/>
                    <a:pt x="1972811" y="205133"/>
                    <a:pt x="1959095" y="205133"/>
                  </a:cubicBezTo>
                  <a:lnTo>
                    <a:pt x="51716" y="205133"/>
                  </a:lnTo>
                  <a:cubicBezTo>
                    <a:pt x="38000" y="205133"/>
                    <a:pt x="24846" y="199685"/>
                    <a:pt x="15147" y="189986"/>
                  </a:cubicBezTo>
                  <a:cubicBezTo>
                    <a:pt x="5449" y="180287"/>
                    <a:pt x="0" y="167133"/>
                    <a:pt x="0" y="153418"/>
                  </a:cubicBezTo>
                  <a:lnTo>
                    <a:pt x="0" y="51716"/>
                  </a:lnTo>
                  <a:cubicBezTo>
                    <a:pt x="0" y="38000"/>
                    <a:pt x="5449" y="24846"/>
                    <a:pt x="15147" y="15147"/>
                  </a:cubicBezTo>
                  <a:cubicBezTo>
                    <a:pt x="24846" y="5449"/>
                    <a:pt x="38000" y="0"/>
                    <a:pt x="51716" y="0"/>
                  </a:cubicBezTo>
                  <a:close/>
                </a:path>
              </a:pathLst>
            </a:custGeom>
            <a:solidFill>
              <a:srgbClr val="D93C65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010811" cy="2432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163"/>
                </a:lnSpc>
              </a:pPr>
              <a:endParaRPr/>
            </a:p>
          </p:txBody>
        </p:sp>
      </p:grpSp>
      <p:sp>
        <p:nvSpPr>
          <p:cNvPr id="15" name="TextBox 9"/>
          <p:cNvSpPr txBox="1"/>
          <p:nvPr/>
        </p:nvSpPr>
        <p:spPr>
          <a:xfrm>
            <a:off x="324792" y="3483461"/>
            <a:ext cx="96574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smtClean="0">
                <a:solidFill>
                  <a:srgbClr val="272E76"/>
                </a:solidFill>
                <a:latin typeface="Ubuntu Bold"/>
                <a:ea typeface="Ubuntu Bold"/>
                <a:cs typeface="Ubuntu Bold"/>
                <a:sym typeface="Ubuntu Bold"/>
              </a:rPr>
              <a:t>«</a:t>
            </a:r>
            <a:r>
              <a:rPr lang="kk-KZ" sz="6600" b="1" dirty="0" smtClean="0">
                <a:solidFill>
                  <a:srgbClr val="272E76"/>
                </a:solidFill>
                <a:latin typeface="Ubuntu Bold"/>
                <a:ea typeface="Ubuntu Bold"/>
                <a:cs typeface="Ubuntu Bold"/>
                <a:sym typeface="Ubuntu Bold"/>
              </a:rPr>
              <a:t>Ауыл мектептерінің әлеуетін арттыру»</a:t>
            </a:r>
            <a:endParaRPr lang="en-US" sz="6600" b="1" dirty="0">
              <a:solidFill>
                <a:srgbClr val="272E76"/>
              </a:solidFill>
              <a:latin typeface="Ubuntu Bold"/>
              <a:ea typeface="Ubuntu Bold"/>
              <a:cs typeface="Ubuntu Bold"/>
              <a:sym typeface="Ubuntu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67128">
            <a:off x="-5022798" y="-1132215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5" y="0"/>
                </a:lnTo>
                <a:lnTo>
                  <a:pt x="19324555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42096" y="464753"/>
            <a:ext cx="12603807" cy="59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Педагогтер бойынша</a:t>
            </a:r>
          </a:p>
        </p:txBody>
      </p:sp>
      <p:sp>
        <p:nvSpPr>
          <p:cNvPr id="4" name="Freeform 4"/>
          <p:cNvSpPr/>
          <p:nvPr/>
        </p:nvSpPr>
        <p:spPr>
          <a:xfrm rot="-2376981" flipH="1">
            <a:off x="15419124" y="-187756"/>
            <a:ext cx="6636396" cy="5634903"/>
          </a:xfrm>
          <a:custGeom>
            <a:avLst/>
            <a:gdLst/>
            <a:ahLst/>
            <a:cxnLst/>
            <a:rect l="l" t="t" r="r" b="b"/>
            <a:pathLst>
              <a:path w="6636396" h="5634903">
                <a:moveTo>
                  <a:pt x="6636395" y="0"/>
                </a:moveTo>
                <a:lnTo>
                  <a:pt x="0" y="0"/>
                </a:lnTo>
                <a:lnTo>
                  <a:pt x="0" y="5634903"/>
                </a:lnTo>
                <a:lnTo>
                  <a:pt x="6636395" y="5634903"/>
                </a:lnTo>
                <a:lnTo>
                  <a:pt x="6636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05136" y="5620929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5" y="0"/>
                </a:lnTo>
                <a:lnTo>
                  <a:pt x="6254365" y="5446983"/>
                </a:lnTo>
                <a:lnTo>
                  <a:pt x="0" y="5446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8279" y="4496017"/>
            <a:ext cx="1486913" cy="1294966"/>
          </a:xfrm>
          <a:custGeom>
            <a:avLst/>
            <a:gdLst/>
            <a:ahLst/>
            <a:cxnLst/>
            <a:rect l="l" t="t" r="r" b="b"/>
            <a:pathLst>
              <a:path w="1486913" h="1294966">
                <a:moveTo>
                  <a:pt x="0" y="0"/>
                </a:moveTo>
                <a:lnTo>
                  <a:pt x="1486913" y="0"/>
                </a:lnTo>
                <a:lnTo>
                  <a:pt x="1486913" y="1294966"/>
                </a:lnTo>
                <a:lnTo>
                  <a:pt x="0" y="1294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915905" y="-806802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0" y="0"/>
                </a:lnTo>
                <a:lnTo>
                  <a:pt x="4507640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335192" y="1328287"/>
            <a:ext cx="6193036" cy="56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  <a:spcBef>
                <a:spcPct val="0"/>
              </a:spcBef>
            </a:pPr>
            <a:r>
              <a:rPr lang="en-US" sz="31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Тірек мектебінің педагогтері.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31710" y="8249170"/>
            <a:ext cx="9064228" cy="1191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1"/>
              </a:lnSpc>
              <a:spcBef>
                <a:spcPct val="0"/>
              </a:spcBef>
            </a:pPr>
            <a:r>
              <a:rPr lang="en-US" sz="33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Шағын жинақты мектептерден бардығы</a:t>
            </a:r>
          </a:p>
          <a:p>
            <a:pPr algn="ctr">
              <a:lnSpc>
                <a:spcPts val="4651"/>
              </a:lnSpc>
              <a:spcBef>
                <a:spcPct val="0"/>
              </a:spcBef>
            </a:pPr>
            <a:r>
              <a:rPr lang="en-US" sz="33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2035   педагог қатысты.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70653" y="717569"/>
            <a:ext cx="14149307" cy="85162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72E7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67128">
            <a:off x="5637496" y="-1621707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5" y="0"/>
                </a:lnTo>
                <a:lnTo>
                  <a:pt x="19324555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000"/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469099" flipH="1">
            <a:off x="11678023" y="5433979"/>
            <a:ext cx="11162555" cy="9478024"/>
          </a:xfrm>
          <a:custGeom>
            <a:avLst/>
            <a:gdLst/>
            <a:ahLst/>
            <a:cxnLst/>
            <a:rect l="l" t="t" r="r" b="b"/>
            <a:pathLst>
              <a:path w="11162555" h="9478024">
                <a:moveTo>
                  <a:pt x="11162554" y="0"/>
                </a:moveTo>
                <a:lnTo>
                  <a:pt x="0" y="0"/>
                </a:lnTo>
                <a:lnTo>
                  <a:pt x="0" y="9478024"/>
                </a:lnTo>
                <a:lnTo>
                  <a:pt x="11162554" y="9478024"/>
                </a:lnTo>
                <a:lnTo>
                  <a:pt x="1116255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391957" y="7195764"/>
            <a:ext cx="9504085" cy="5738092"/>
          </a:xfrm>
          <a:custGeom>
            <a:avLst/>
            <a:gdLst/>
            <a:ahLst/>
            <a:cxnLst/>
            <a:rect l="l" t="t" r="r" b="b"/>
            <a:pathLst>
              <a:path w="9504085" h="5738092">
                <a:moveTo>
                  <a:pt x="0" y="0"/>
                </a:moveTo>
                <a:lnTo>
                  <a:pt x="9504086" y="0"/>
                </a:lnTo>
                <a:lnTo>
                  <a:pt x="9504086" y="5738092"/>
                </a:lnTo>
                <a:lnTo>
                  <a:pt x="0" y="57380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4131339" y="2940799"/>
            <a:ext cx="11168434" cy="1777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44"/>
              </a:lnSpc>
            </a:pPr>
            <a:r>
              <a:rPr lang="en-US" sz="7099" b="1">
                <a:solidFill>
                  <a:srgbClr val="FFFFFF"/>
                </a:solidFill>
                <a:latin typeface="Ubuntu Bold"/>
                <a:ea typeface="Ubuntu Bold"/>
                <a:cs typeface="Ubuntu Bold"/>
                <a:sym typeface="Ubuntu Bold"/>
              </a:rPr>
              <a:t>НАЗАРЛАРЫҢЫЗҒА РАҚМЕТ</a:t>
            </a:r>
          </a:p>
        </p:txBody>
      </p:sp>
      <p:sp>
        <p:nvSpPr>
          <p:cNvPr id="6" name="Freeform 6"/>
          <p:cNvSpPr/>
          <p:nvPr/>
        </p:nvSpPr>
        <p:spPr>
          <a:xfrm rot="7664730">
            <a:off x="-1527912" y="-2292850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4" y="0"/>
                </a:lnTo>
                <a:lnTo>
                  <a:pt x="6254364" y="5446983"/>
                </a:lnTo>
                <a:lnTo>
                  <a:pt x="0" y="54469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7153344">
            <a:off x="2451311" y="4042617"/>
            <a:ext cx="1552812" cy="1352358"/>
          </a:xfrm>
          <a:custGeom>
            <a:avLst/>
            <a:gdLst/>
            <a:ahLst/>
            <a:cxnLst/>
            <a:rect l="l" t="t" r="r" b="b"/>
            <a:pathLst>
              <a:path w="1552812" h="1352358">
                <a:moveTo>
                  <a:pt x="0" y="0"/>
                </a:moveTo>
                <a:lnTo>
                  <a:pt x="1552813" y="0"/>
                </a:lnTo>
                <a:lnTo>
                  <a:pt x="1552813" y="1352358"/>
                </a:lnTo>
                <a:lnTo>
                  <a:pt x="0" y="13523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249088" y="8506914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1" y="0"/>
                </a:lnTo>
                <a:lnTo>
                  <a:pt x="4507641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469099" flipH="1">
            <a:off x="15643278" y="3515164"/>
            <a:ext cx="1645083" cy="1396825"/>
          </a:xfrm>
          <a:custGeom>
            <a:avLst/>
            <a:gdLst/>
            <a:ahLst/>
            <a:cxnLst/>
            <a:rect l="l" t="t" r="r" b="b"/>
            <a:pathLst>
              <a:path w="1645083" h="1396825">
                <a:moveTo>
                  <a:pt x="1645083" y="0"/>
                </a:moveTo>
                <a:lnTo>
                  <a:pt x="0" y="0"/>
                </a:lnTo>
                <a:lnTo>
                  <a:pt x="0" y="1396824"/>
                </a:lnTo>
                <a:lnTo>
                  <a:pt x="1645083" y="1396824"/>
                </a:lnTo>
                <a:lnTo>
                  <a:pt x="164508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67128">
            <a:off x="-518277" y="-3758622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4" y="0"/>
                </a:lnTo>
                <a:lnTo>
                  <a:pt x="19324554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4105136" y="5620929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5" y="0"/>
                </a:lnTo>
                <a:lnTo>
                  <a:pt x="6254365" y="5446983"/>
                </a:lnTo>
                <a:lnTo>
                  <a:pt x="0" y="544698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3542654">
            <a:off x="158596" y="3384847"/>
            <a:ext cx="1214191" cy="1057450"/>
          </a:xfrm>
          <a:custGeom>
            <a:avLst/>
            <a:gdLst/>
            <a:ahLst/>
            <a:cxnLst/>
            <a:rect l="l" t="t" r="r" b="b"/>
            <a:pathLst>
              <a:path w="1214191" h="1057450">
                <a:moveTo>
                  <a:pt x="0" y="0"/>
                </a:moveTo>
                <a:lnTo>
                  <a:pt x="1214191" y="0"/>
                </a:lnTo>
                <a:lnTo>
                  <a:pt x="1214191" y="1057450"/>
                </a:lnTo>
                <a:lnTo>
                  <a:pt x="0" y="10574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3195196">
            <a:off x="14589356" y="-2706280"/>
            <a:ext cx="9077982" cy="7575989"/>
          </a:xfrm>
          <a:custGeom>
            <a:avLst/>
            <a:gdLst/>
            <a:ahLst/>
            <a:cxnLst/>
            <a:rect l="l" t="t" r="r" b="b"/>
            <a:pathLst>
              <a:path w="9077982" h="7575989">
                <a:moveTo>
                  <a:pt x="0" y="0"/>
                </a:moveTo>
                <a:lnTo>
                  <a:pt x="9077982" y="0"/>
                </a:lnTo>
                <a:lnTo>
                  <a:pt x="9077982" y="7575989"/>
                </a:lnTo>
                <a:lnTo>
                  <a:pt x="0" y="757598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3093387">
            <a:off x="15897253" y="4156485"/>
            <a:ext cx="2101408" cy="1753720"/>
          </a:xfrm>
          <a:custGeom>
            <a:avLst/>
            <a:gdLst/>
            <a:ahLst/>
            <a:cxnLst/>
            <a:rect l="l" t="t" r="r" b="b"/>
            <a:pathLst>
              <a:path w="2101408" h="1753720">
                <a:moveTo>
                  <a:pt x="0" y="0"/>
                </a:moveTo>
                <a:lnTo>
                  <a:pt x="2101407" y="0"/>
                </a:lnTo>
                <a:lnTo>
                  <a:pt x="2101407" y="1753720"/>
                </a:lnTo>
                <a:lnTo>
                  <a:pt x="0" y="17537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757171" y="8601003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1" y="0"/>
                </a:lnTo>
                <a:lnTo>
                  <a:pt x="4507641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2070971" y="-1233454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1" y="0"/>
                </a:lnTo>
                <a:lnTo>
                  <a:pt x="4507641" y="2466908"/>
                </a:lnTo>
                <a:lnTo>
                  <a:pt x="0" y="246690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247807" y="1530858"/>
            <a:ext cx="15360106" cy="187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06"/>
              </a:lnSpc>
            </a:pP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2024-2025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оқу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жылында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облыс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бойынша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b="1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124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мыңнан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астам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оқушы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контингентімен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b="1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376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білім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беру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ұйымы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жұмыс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жасайды,соның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b="1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206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шағын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жинақты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мектептер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 </a:t>
            </a:r>
            <a:r>
              <a:rPr lang="en-US" sz="3504" b="1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57,4%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(14441 </a:t>
            </a:r>
            <a:r>
              <a:rPr lang="en-US" sz="3504" dirty="0" err="1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оқушы</a:t>
            </a:r>
            <a:r>
              <a:rPr lang="en-US" sz="3504" dirty="0">
                <a:solidFill>
                  <a:srgbClr val="272324"/>
                </a:solidFill>
                <a:latin typeface="Times New Roman" pitchFamily="18" charset="0"/>
                <a:ea typeface="Poppins"/>
                <a:cs typeface="Times New Roman" pitchFamily="18" charset="0"/>
                <a:sym typeface="Poppins"/>
              </a:rPr>
              <a:t>).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54475" y="4330608"/>
            <a:ext cx="5855940" cy="6368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  <a:spcBef>
                <a:spcPct val="0"/>
              </a:spcBef>
            </a:pPr>
            <a:r>
              <a:rPr lang="en-US" sz="3429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Сапалық құрам бойынша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093A54D2-FEE9-C394-0019-EF1FB71386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051540"/>
              </p:ext>
            </p:extLst>
          </p:nvPr>
        </p:nvGraphicFramePr>
        <p:xfrm>
          <a:off x="1994572" y="4990798"/>
          <a:ext cx="14097000" cy="38641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31116">
                  <a:extLst>
                    <a:ext uri="{9D8B030D-6E8A-4147-A177-3AD203B41FA5}">
                      <a16:colId xmlns:a16="http://schemas.microsoft.com/office/drawing/2014/main" xmlns="" val="49745119"/>
                    </a:ext>
                  </a:extLst>
                </a:gridCol>
                <a:gridCol w="1272721">
                  <a:extLst>
                    <a:ext uri="{9D8B030D-6E8A-4147-A177-3AD203B41FA5}">
                      <a16:colId xmlns:a16="http://schemas.microsoft.com/office/drawing/2014/main" xmlns="" val="2385342936"/>
                    </a:ext>
                  </a:extLst>
                </a:gridCol>
                <a:gridCol w="1547758">
                  <a:extLst>
                    <a:ext uri="{9D8B030D-6E8A-4147-A177-3AD203B41FA5}">
                      <a16:colId xmlns:a16="http://schemas.microsoft.com/office/drawing/2014/main" xmlns="" val="4158774954"/>
                    </a:ext>
                  </a:extLst>
                </a:gridCol>
                <a:gridCol w="1562588">
                  <a:extLst>
                    <a:ext uri="{9D8B030D-6E8A-4147-A177-3AD203B41FA5}">
                      <a16:colId xmlns:a16="http://schemas.microsoft.com/office/drawing/2014/main" xmlns="" val="2551406561"/>
                    </a:ext>
                  </a:extLst>
                </a:gridCol>
                <a:gridCol w="1824143">
                  <a:extLst>
                    <a:ext uri="{9D8B030D-6E8A-4147-A177-3AD203B41FA5}">
                      <a16:colId xmlns:a16="http://schemas.microsoft.com/office/drawing/2014/main" xmlns="" val="2485372740"/>
                    </a:ext>
                  </a:extLst>
                </a:gridCol>
                <a:gridCol w="1670446">
                  <a:extLst>
                    <a:ext uri="{9D8B030D-6E8A-4147-A177-3AD203B41FA5}">
                      <a16:colId xmlns:a16="http://schemas.microsoft.com/office/drawing/2014/main" xmlns="" val="517475882"/>
                    </a:ext>
                  </a:extLst>
                </a:gridCol>
                <a:gridCol w="1617865">
                  <a:extLst>
                    <a:ext uri="{9D8B030D-6E8A-4147-A177-3AD203B41FA5}">
                      <a16:colId xmlns:a16="http://schemas.microsoft.com/office/drawing/2014/main" xmlns="" val="1548835632"/>
                    </a:ext>
                  </a:extLst>
                </a:gridCol>
                <a:gridCol w="1365748">
                  <a:extLst>
                    <a:ext uri="{9D8B030D-6E8A-4147-A177-3AD203B41FA5}">
                      <a16:colId xmlns:a16="http://schemas.microsoft.com/office/drawing/2014/main" xmlns="" val="1411688314"/>
                    </a:ext>
                  </a:extLst>
                </a:gridCol>
                <a:gridCol w="1504615">
                  <a:extLst>
                    <a:ext uri="{9D8B030D-6E8A-4147-A177-3AD203B41FA5}">
                      <a16:colId xmlns:a16="http://schemas.microsoft.com/office/drawing/2014/main" xmlns="" val="1730475267"/>
                    </a:ext>
                  </a:extLst>
                </a:gridCol>
              </a:tblGrid>
              <a:tr h="155250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>
                          <a:effectLst/>
                        </a:rPr>
                        <a:t> 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kk-KZ" sz="2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kk-KZ" sz="2400" dirty="0"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>
                          <a:effectLst/>
                        </a:rPr>
                        <a:t>ШЖМ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>
                          <a:effectLst/>
                        </a:rPr>
                        <a:t>Барлық педагог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>
                          <a:effectLst/>
                        </a:rPr>
                        <a:t>магистр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smtClean="0">
                          <a:effectLst/>
                        </a:rPr>
                        <a:t>Педагог- </a:t>
                      </a:r>
                      <a:r>
                        <a:rPr lang="ru-RU" sz="2400" dirty="0">
                          <a:effectLst/>
                        </a:rPr>
                        <a:t>модератор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smtClean="0">
                          <a:effectLst/>
                        </a:rPr>
                        <a:t>педагог-</a:t>
                      </a:r>
                      <a:r>
                        <a:rPr lang="kk-KZ" sz="2400" dirty="0" smtClean="0">
                          <a:effectLst/>
                        </a:rPr>
                        <a:t>сарапшы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smtClean="0">
                          <a:effectLst/>
                        </a:rPr>
                        <a:t>Педагог-  </a:t>
                      </a:r>
                      <a:r>
                        <a:rPr lang="kk-KZ" sz="2400" dirty="0">
                          <a:effectLst/>
                        </a:rPr>
                        <a:t>зертеуші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smtClean="0">
                          <a:effectLst/>
                        </a:rPr>
                        <a:t>Педагог- </a:t>
                      </a:r>
                      <a:r>
                        <a:rPr lang="kk-KZ" sz="2400" dirty="0">
                          <a:effectLst/>
                        </a:rPr>
                        <a:t>шебер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 err="1">
                          <a:effectLst/>
                        </a:rPr>
                        <a:t>пед</a:t>
                      </a:r>
                      <a:r>
                        <a:rPr lang="kk-KZ" sz="2400" dirty="0">
                          <a:effectLst/>
                        </a:rPr>
                        <a:t>агог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786090425"/>
                  </a:ext>
                </a:extLst>
              </a:tr>
              <a:tr h="13434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 smtClean="0">
                          <a:effectLst/>
                        </a:rPr>
                        <a:t>2023-2024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205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3890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66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1003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>
                          <a:effectLst/>
                        </a:rPr>
                        <a:t>1117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358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0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1327</a:t>
                      </a:r>
                      <a:endParaRPr lang="ru-RU" sz="200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>
                          <a:effectLst/>
                        </a:rPr>
                        <a:t> 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87854660"/>
                  </a:ext>
                </a:extLst>
              </a:tr>
              <a:tr h="46182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kk-KZ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 smtClean="0">
                          <a:effectLst/>
                        </a:rPr>
                        <a:t>2024-2025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endParaRPr lang="kk-KZ" sz="2400" dirty="0"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kk-KZ" sz="2400" dirty="0">
                          <a:effectLst/>
                        </a:rPr>
                        <a:t>206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>
                          <a:effectLst/>
                        </a:rPr>
                        <a:t>3563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>
                          <a:effectLst/>
                        </a:rPr>
                        <a:t>104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>
                          <a:effectLst/>
                        </a:rPr>
                        <a:t>1111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>
                          <a:effectLst/>
                        </a:rPr>
                        <a:t>1170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>
                          <a:effectLst/>
                        </a:rPr>
                        <a:t>425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>
                          <a:effectLst/>
                        </a:rPr>
                        <a:t>0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400" dirty="0">
                          <a:effectLst/>
                        </a:rPr>
                        <a:t>835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2109535785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32189" y="-1987991"/>
            <a:ext cx="14527111" cy="14262982"/>
          </a:xfrm>
          <a:custGeom>
            <a:avLst/>
            <a:gdLst/>
            <a:ahLst/>
            <a:cxnLst/>
            <a:rect l="l" t="t" r="r" b="b"/>
            <a:pathLst>
              <a:path w="14527111" h="14262982">
                <a:moveTo>
                  <a:pt x="0" y="0"/>
                </a:moveTo>
                <a:lnTo>
                  <a:pt x="14527111" y="0"/>
                </a:lnTo>
                <a:lnTo>
                  <a:pt x="14527111" y="14262982"/>
                </a:lnTo>
                <a:lnTo>
                  <a:pt x="0" y="142629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3161250">
            <a:off x="11381888" y="6136920"/>
            <a:ext cx="8329787" cy="6860716"/>
          </a:xfrm>
          <a:custGeom>
            <a:avLst/>
            <a:gdLst/>
            <a:ahLst/>
            <a:cxnLst/>
            <a:rect l="l" t="t" r="r" b="b"/>
            <a:pathLst>
              <a:path w="8329787" h="6860716">
                <a:moveTo>
                  <a:pt x="0" y="0"/>
                </a:moveTo>
                <a:lnTo>
                  <a:pt x="8329787" y="0"/>
                </a:lnTo>
                <a:lnTo>
                  <a:pt x="8329787" y="6860716"/>
                </a:lnTo>
                <a:lnTo>
                  <a:pt x="0" y="68607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031617" y="1969851"/>
            <a:ext cx="12256383" cy="7016779"/>
          </a:xfrm>
          <a:custGeom>
            <a:avLst/>
            <a:gdLst/>
            <a:ahLst/>
            <a:cxnLst/>
            <a:rect l="l" t="t" r="r" b="b"/>
            <a:pathLst>
              <a:path w="12256383" h="7016779">
                <a:moveTo>
                  <a:pt x="0" y="0"/>
                </a:moveTo>
                <a:lnTo>
                  <a:pt x="12256383" y="0"/>
                </a:lnTo>
                <a:lnTo>
                  <a:pt x="12256383" y="7016779"/>
                </a:lnTo>
                <a:lnTo>
                  <a:pt x="0" y="7016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79332" y="4002501"/>
            <a:ext cx="5058526" cy="1475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600" b="1">
                <a:solidFill>
                  <a:srgbClr val="272E76"/>
                </a:solidFill>
                <a:latin typeface="Ubuntu Bold"/>
                <a:ea typeface="Ubuntu Bold"/>
                <a:cs typeface="Ubuntu Bold"/>
                <a:sym typeface="Ubuntu Bold"/>
              </a:rPr>
              <a:t>Жобаның </a:t>
            </a:r>
          </a:p>
          <a:p>
            <a:pPr algn="ctr">
              <a:lnSpc>
                <a:spcPts val="5600"/>
              </a:lnSpc>
            </a:pPr>
            <a:r>
              <a:rPr lang="en-US" sz="5600" b="1">
                <a:solidFill>
                  <a:srgbClr val="272E76"/>
                </a:solidFill>
                <a:latin typeface="Ubuntu Bold"/>
                <a:ea typeface="Ubuntu Bold"/>
                <a:cs typeface="Ubuntu Bold"/>
                <a:sym typeface="Ubuntu Bold"/>
              </a:rPr>
              <a:t>І кезеңі</a:t>
            </a:r>
          </a:p>
        </p:txBody>
      </p:sp>
      <p:sp>
        <p:nvSpPr>
          <p:cNvPr id="6" name="Freeform 6"/>
          <p:cNvSpPr/>
          <p:nvPr/>
        </p:nvSpPr>
        <p:spPr>
          <a:xfrm rot="3195196">
            <a:off x="-3627120" y="-5910237"/>
            <a:ext cx="9077982" cy="7575989"/>
          </a:xfrm>
          <a:custGeom>
            <a:avLst/>
            <a:gdLst/>
            <a:ahLst/>
            <a:cxnLst/>
            <a:rect l="l" t="t" r="r" b="b"/>
            <a:pathLst>
              <a:path w="9077982" h="7575989">
                <a:moveTo>
                  <a:pt x="0" y="0"/>
                </a:moveTo>
                <a:lnTo>
                  <a:pt x="9077982" y="0"/>
                </a:lnTo>
                <a:lnTo>
                  <a:pt x="9077982" y="7575989"/>
                </a:lnTo>
                <a:lnTo>
                  <a:pt x="0" y="75759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4629201">
            <a:off x="14411472" y="-3414076"/>
            <a:ext cx="5695657" cy="4753285"/>
          </a:xfrm>
          <a:custGeom>
            <a:avLst/>
            <a:gdLst/>
            <a:ahLst/>
            <a:cxnLst/>
            <a:rect l="l" t="t" r="r" b="b"/>
            <a:pathLst>
              <a:path w="5695657" h="4753285">
                <a:moveTo>
                  <a:pt x="0" y="0"/>
                </a:moveTo>
                <a:lnTo>
                  <a:pt x="5695656" y="0"/>
                </a:lnTo>
                <a:lnTo>
                  <a:pt x="5695656" y="4753285"/>
                </a:lnTo>
                <a:lnTo>
                  <a:pt x="0" y="47532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2585217" y="-910870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0" y="0"/>
                </a:lnTo>
                <a:lnTo>
                  <a:pt x="4507640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9332" y="6929230"/>
            <a:ext cx="6398134" cy="4114800"/>
          </a:xfrm>
          <a:custGeom>
            <a:avLst/>
            <a:gdLst/>
            <a:ahLst/>
            <a:cxnLst/>
            <a:rect l="l" t="t" r="r" b="b"/>
            <a:pathLst>
              <a:path w="6398134" h="4114800">
                <a:moveTo>
                  <a:pt x="0" y="0"/>
                </a:moveTo>
                <a:lnTo>
                  <a:pt x="6398134" y="0"/>
                </a:lnTo>
                <a:lnTo>
                  <a:pt x="63981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977466" y="3147978"/>
            <a:ext cx="10553923" cy="534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Қазақстан Республикасы Оқу - ағарту министрінің 2023 жылғы 25 желтоқсандағы №388 бұйрығына сәйкес «Ақмола, Қостанай, Павлодар, Солтүстік Қазақстан, Батыс Қазақстан облыстарының ауылдық тірек және шағын жинақты мектептерінде жекеленген пәндерді оқытудың инновациялық тәсілдерін енгізу» пилоттық жобасы аясында Бәйтерек, Қаратөбе аудандарынан 8 мектеп (2 тірек, 6 шағын жинақты мектептер) қамтылды</a:t>
            </a:r>
          </a:p>
          <a:p>
            <a:pPr algn="ctr">
              <a:lnSpc>
                <a:spcPts val="4200"/>
              </a:lnSpc>
            </a:pPr>
            <a:endParaRPr lang="en-US" sz="300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205791" y="-33655"/>
            <a:ext cx="10392870" cy="1716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2023-2024 оқу жылының </a:t>
            </a:r>
          </a:p>
          <a:p>
            <a:pPr algn="ctr">
              <a:lnSpc>
                <a:spcPts val="6719"/>
              </a:lnSpc>
              <a:spcBef>
                <a:spcPct val="0"/>
              </a:spcBef>
            </a:pPr>
            <a:r>
              <a:rPr lang="en-US" sz="4800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III-ІV тоқсаны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77951" y="3113236"/>
            <a:ext cx="2751739" cy="1757673"/>
          </a:xfrm>
          <a:custGeom>
            <a:avLst/>
            <a:gdLst/>
            <a:ahLst/>
            <a:cxnLst/>
            <a:rect l="l" t="t" r="r" b="b"/>
            <a:pathLst>
              <a:path w="2751739" h="1757673">
                <a:moveTo>
                  <a:pt x="0" y="0"/>
                </a:moveTo>
                <a:lnTo>
                  <a:pt x="2751739" y="0"/>
                </a:lnTo>
                <a:lnTo>
                  <a:pt x="2751739" y="1757673"/>
                </a:lnTo>
                <a:lnTo>
                  <a:pt x="0" y="17576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060777">
            <a:off x="7375381" y="-1738813"/>
            <a:ext cx="18176430" cy="15433442"/>
          </a:xfrm>
          <a:custGeom>
            <a:avLst/>
            <a:gdLst/>
            <a:ahLst/>
            <a:cxnLst/>
            <a:rect l="l" t="t" r="r" b="b"/>
            <a:pathLst>
              <a:path w="18176430" h="15433442">
                <a:moveTo>
                  <a:pt x="0" y="0"/>
                </a:moveTo>
                <a:lnTo>
                  <a:pt x="18176430" y="0"/>
                </a:lnTo>
                <a:lnTo>
                  <a:pt x="18176430" y="15433442"/>
                </a:lnTo>
                <a:lnTo>
                  <a:pt x="0" y="154334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310367" y="2889877"/>
            <a:ext cx="2881432" cy="1757673"/>
          </a:xfrm>
          <a:custGeom>
            <a:avLst/>
            <a:gdLst/>
            <a:ahLst/>
            <a:cxnLst/>
            <a:rect l="l" t="t" r="r" b="b"/>
            <a:pathLst>
              <a:path w="2881432" h="1757673">
                <a:moveTo>
                  <a:pt x="0" y="0"/>
                </a:moveTo>
                <a:lnTo>
                  <a:pt x="2881432" y="0"/>
                </a:lnTo>
                <a:lnTo>
                  <a:pt x="2881432" y="1757673"/>
                </a:lnTo>
                <a:lnTo>
                  <a:pt x="0" y="17576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800728" y="422968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4" y="0"/>
                </a:lnTo>
                <a:lnTo>
                  <a:pt x="6254364" y="5446982"/>
                </a:lnTo>
                <a:lnTo>
                  <a:pt x="0" y="54469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726160">
            <a:off x="17462753" y="3843447"/>
            <a:ext cx="1370273" cy="1143555"/>
          </a:xfrm>
          <a:custGeom>
            <a:avLst/>
            <a:gdLst/>
            <a:ahLst/>
            <a:cxnLst/>
            <a:rect l="l" t="t" r="r" b="b"/>
            <a:pathLst>
              <a:path w="1370273" h="1143555">
                <a:moveTo>
                  <a:pt x="0" y="0"/>
                </a:moveTo>
                <a:lnTo>
                  <a:pt x="1370273" y="0"/>
                </a:lnTo>
                <a:lnTo>
                  <a:pt x="1370273" y="1143554"/>
                </a:lnTo>
                <a:lnTo>
                  <a:pt x="0" y="11435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253820" y="422968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0" y="0"/>
                </a:lnTo>
                <a:lnTo>
                  <a:pt x="4507640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77525" y="9258300"/>
            <a:ext cx="3955049" cy="3444489"/>
          </a:xfrm>
          <a:custGeom>
            <a:avLst/>
            <a:gdLst/>
            <a:ahLst/>
            <a:cxnLst/>
            <a:rect l="l" t="t" r="r" b="b"/>
            <a:pathLst>
              <a:path w="3955049" h="3444489">
                <a:moveTo>
                  <a:pt x="0" y="0"/>
                </a:moveTo>
                <a:lnTo>
                  <a:pt x="3955050" y="0"/>
                </a:lnTo>
                <a:lnTo>
                  <a:pt x="3955050" y="3444489"/>
                </a:lnTo>
                <a:lnTo>
                  <a:pt x="0" y="34444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3594648" y="219456"/>
            <a:ext cx="10917088" cy="8092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48"/>
              </a:lnSpc>
            </a:pPr>
            <a:r>
              <a:rPr lang="en-US" sz="5600" b="1">
                <a:solidFill>
                  <a:srgbClr val="272E76"/>
                </a:solidFill>
                <a:latin typeface="Ubuntu Bold"/>
                <a:ea typeface="Ubuntu Bold"/>
                <a:cs typeface="Ubuntu Bold"/>
                <a:sym typeface="Ubuntu Bold"/>
              </a:rPr>
              <a:t> Жобаның ІІ кезеңі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89127" y="1618322"/>
            <a:ext cx="5164066" cy="40934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2024-2025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жылының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ІІІ </a:t>
            </a:r>
            <a:r>
              <a:rPr lang="en-US" sz="2571" b="1" dirty="0" err="1" smtClean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тоқсанынан</a:t>
            </a:r>
            <a:r>
              <a:rPr lang="kk-KZ" sz="2571" b="1" dirty="0" smtClean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 smtClean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Жобаның</a:t>
            </a:r>
            <a:r>
              <a:rPr lang="en-US" sz="2571" b="1" dirty="0" smtClean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ІІ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кезеңіне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Қазақстан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Республикасы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Үкіметі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отырысының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2024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жылғы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3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желтоқсандағы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№40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хаттамасына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сәйкес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, 2024-2025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жылында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облыс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бұл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жобаға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25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тірек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және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71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шағын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жинақты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мектеп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қосылып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571" b="1" dirty="0" err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жұмыстанды</a:t>
            </a:r>
            <a:r>
              <a:rPr lang="en-US" sz="2571" b="1" dirty="0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  <a:p>
            <a:pPr algn="l">
              <a:lnSpc>
                <a:spcPts val="3163"/>
              </a:lnSpc>
            </a:pPr>
            <a:endParaRPr lang="en-US" sz="2571" b="1" dirty="0">
              <a:solidFill>
                <a:srgbClr val="27232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2448974" y="2758722"/>
            <a:ext cx="3984922" cy="2428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3"/>
              </a:lnSpc>
            </a:pPr>
            <a:r>
              <a:rPr lang="en-US" sz="2571" b="1">
                <a:solidFill>
                  <a:srgbClr val="272324"/>
                </a:solidFill>
                <a:latin typeface="Poppins Bold"/>
                <a:ea typeface="Poppins Bold"/>
                <a:cs typeface="Poppins Bold"/>
                <a:sym typeface="Poppins Bold"/>
              </a:rPr>
              <a:t> Батыс Қазақстан облысы білім басқармасының 2025 жылғы 14 қаңтардағы №14 бұйрығы</a:t>
            </a:r>
          </a:p>
          <a:p>
            <a:pPr algn="l">
              <a:lnSpc>
                <a:spcPts val="3163"/>
              </a:lnSpc>
            </a:pPr>
            <a:endParaRPr lang="en-US" sz="2571" b="1">
              <a:solidFill>
                <a:srgbClr val="272324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2" name="Freeform 12"/>
          <p:cNvSpPr/>
          <p:nvPr/>
        </p:nvSpPr>
        <p:spPr>
          <a:xfrm rot="-5837623">
            <a:off x="14035052" y="-2497249"/>
            <a:ext cx="6878454" cy="5840432"/>
          </a:xfrm>
          <a:custGeom>
            <a:avLst/>
            <a:gdLst/>
            <a:ahLst/>
            <a:cxnLst/>
            <a:rect l="l" t="t" r="r" b="b"/>
            <a:pathLst>
              <a:path w="6878454" h="5840432">
                <a:moveTo>
                  <a:pt x="0" y="0"/>
                </a:moveTo>
                <a:lnTo>
                  <a:pt x="6878454" y="0"/>
                </a:lnTo>
                <a:lnTo>
                  <a:pt x="6878454" y="5840433"/>
                </a:lnTo>
                <a:lnTo>
                  <a:pt x="0" y="584043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grpSp>
        <p:nvGrpSpPr>
          <p:cNvPr id="13" name="Group 13"/>
          <p:cNvGrpSpPr/>
          <p:nvPr/>
        </p:nvGrpSpPr>
        <p:grpSpPr>
          <a:xfrm>
            <a:off x="234729" y="8410101"/>
            <a:ext cx="17913160" cy="848199"/>
            <a:chOff x="0" y="0"/>
            <a:chExt cx="4717869" cy="223394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17869" cy="223394"/>
            </a:xfrm>
            <a:custGeom>
              <a:avLst/>
              <a:gdLst/>
              <a:ahLst/>
              <a:cxnLst/>
              <a:rect l="l" t="t" r="r" b="b"/>
              <a:pathLst>
                <a:path w="4717869" h="223394">
                  <a:moveTo>
                    <a:pt x="38033" y="0"/>
                  </a:moveTo>
                  <a:lnTo>
                    <a:pt x="4679836" y="0"/>
                  </a:lnTo>
                  <a:cubicBezTo>
                    <a:pt x="4689923" y="0"/>
                    <a:pt x="4699597" y="4007"/>
                    <a:pt x="4706730" y="11140"/>
                  </a:cubicBezTo>
                  <a:cubicBezTo>
                    <a:pt x="4713862" y="18272"/>
                    <a:pt x="4717869" y="27946"/>
                    <a:pt x="4717869" y="38033"/>
                  </a:cubicBezTo>
                  <a:lnTo>
                    <a:pt x="4717869" y="185361"/>
                  </a:lnTo>
                  <a:cubicBezTo>
                    <a:pt x="4717869" y="206366"/>
                    <a:pt x="4700841" y="223394"/>
                    <a:pt x="4679836" y="223394"/>
                  </a:cubicBezTo>
                  <a:lnTo>
                    <a:pt x="38033" y="223394"/>
                  </a:lnTo>
                  <a:cubicBezTo>
                    <a:pt x="27946" y="223394"/>
                    <a:pt x="18272" y="219387"/>
                    <a:pt x="11140" y="212254"/>
                  </a:cubicBezTo>
                  <a:cubicBezTo>
                    <a:pt x="4007" y="205122"/>
                    <a:pt x="0" y="195448"/>
                    <a:pt x="0" y="185361"/>
                  </a:cubicBezTo>
                  <a:lnTo>
                    <a:pt x="0" y="38033"/>
                  </a:lnTo>
                  <a:cubicBezTo>
                    <a:pt x="0" y="27946"/>
                    <a:pt x="4007" y="18272"/>
                    <a:pt x="11140" y="11140"/>
                  </a:cubicBezTo>
                  <a:cubicBezTo>
                    <a:pt x="18272" y="4007"/>
                    <a:pt x="27946" y="0"/>
                    <a:pt x="38033" y="0"/>
                  </a:cubicBezTo>
                  <a:close/>
                </a:path>
              </a:pathLst>
            </a:custGeom>
            <a:solidFill>
              <a:srgbClr val="D93C65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717869" cy="2614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28700" y="7291151"/>
            <a:ext cx="3086100" cy="3086100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72E76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AF10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 ТМ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AF10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6 ШЖМ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471160" y="7291151"/>
            <a:ext cx="3086100" cy="3086100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72E7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AF10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25 ТМ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AF10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71 ШЖМ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1678818" y="7200900"/>
            <a:ext cx="3086100" cy="3086100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lnTo>
                    <a:pt x="812800" y="406400"/>
                  </a:lnTo>
                  <a:lnTo>
                    <a:pt x="406400" y="812800"/>
                  </a:lnTo>
                  <a:lnTo>
                    <a:pt x="0" y="406400"/>
                  </a:lnTo>
                  <a:lnTo>
                    <a:pt x="406400" y="0"/>
                  </a:lnTo>
                  <a:close/>
                </a:path>
              </a:pathLst>
            </a:custGeom>
            <a:solidFill>
              <a:srgbClr val="272E7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139700" y="82550"/>
              <a:ext cx="533400" cy="5905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AF10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26 ТМ</a:t>
              </a:r>
            </a:p>
            <a:p>
              <a:pPr algn="ctr">
                <a:lnSpc>
                  <a:spcPts val="3919"/>
                </a:lnSpc>
              </a:pPr>
              <a:r>
                <a:rPr lang="en-US" sz="2799" b="1">
                  <a:solidFill>
                    <a:srgbClr val="FAF107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70 ШЖМ</a:t>
              </a:r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114800" y="7195901"/>
            <a:ext cx="2245221" cy="112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</a:pPr>
            <a:r>
              <a:rPr lang="en-US" sz="3122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2023-2024 </a:t>
            </a:r>
          </a:p>
          <a:p>
            <a:pPr algn="ctr">
              <a:lnSpc>
                <a:spcPts val="4371"/>
              </a:lnSpc>
              <a:spcBef>
                <a:spcPct val="0"/>
              </a:spcBef>
            </a:pPr>
            <a:r>
              <a:rPr lang="en-US" sz="3122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оқу жылы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301438" y="7195901"/>
            <a:ext cx="2263080" cy="112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</a:pPr>
            <a:r>
              <a:rPr lang="en-US" sz="3122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2024-2025 </a:t>
            </a:r>
          </a:p>
          <a:p>
            <a:pPr algn="ctr">
              <a:lnSpc>
                <a:spcPts val="4371"/>
              </a:lnSpc>
              <a:spcBef>
                <a:spcPct val="0"/>
              </a:spcBef>
            </a:pPr>
            <a:r>
              <a:rPr lang="en-US" sz="3122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оқу жылы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4887180" y="7195901"/>
            <a:ext cx="2247156" cy="1120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</a:pPr>
            <a:r>
              <a:rPr lang="en-US" sz="3122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2025-2026 </a:t>
            </a:r>
          </a:p>
          <a:p>
            <a:pPr algn="ctr">
              <a:lnSpc>
                <a:spcPts val="4371"/>
              </a:lnSpc>
              <a:spcBef>
                <a:spcPct val="0"/>
              </a:spcBef>
            </a:pPr>
            <a:r>
              <a:rPr lang="en-US" sz="3122" b="1">
                <a:solidFill>
                  <a:srgbClr val="B8264C"/>
                </a:solidFill>
                <a:latin typeface="Poppins Bold"/>
                <a:ea typeface="Poppins Bold"/>
                <a:cs typeface="Poppins Bold"/>
                <a:sym typeface="Poppins Bold"/>
              </a:rPr>
              <a:t>оқу жылы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852345" y="-4503736"/>
            <a:ext cx="19886830" cy="19380620"/>
          </a:xfrm>
          <a:custGeom>
            <a:avLst/>
            <a:gdLst/>
            <a:ahLst/>
            <a:cxnLst/>
            <a:rect l="l" t="t" r="r" b="b"/>
            <a:pathLst>
              <a:path w="19886830" h="19380620">
                <a:moveTo>
                  <a:pt x="0" y="0"/>
                </a:moveTo>
                <a:lnTo>
                  <a:pt x="19886830" y="0"/>
                </a:lnTo>
                <a:lnTo>
                  <a:pt x="19886830" y="19380620"/>
                </a:lnTo>
                <a:lnTo>
                  <a:pt x="0" y="19380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822726" y="9093923"/>
            <a:ext cx="2696546" cy="1475746"/>
          </a:xfrm>
          <a:custGeom>
            <a:avLst/>
            <a:gdLst/>
            <a:ahLst/>
            <a:cxnLst/>
            <a:rect l="l" t="t" r="r" b="b"/>
            <a:pathLst>
              <a:path w="2696546" h="1475746">
                <a:moveTo>
                  <a:pt x="0" y="0"/>
                </a:moveTo>
                <a:lnTo>
                  <a:pt x="2696546" y="0"/>
                </a:lnTo>
                <a:lnTo>
                  <a:pt x="2696546" y="1475746"/>
                </a:lnTo>
                <a:lnTo>
                  <a:pt x="0" y="14757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093811" y="7399469"/>
            <a:ext cx="5518073" cy="4605083"/>
          </a:xfrm>
          <a:custGeom>
            <a:avLst/>
            <a:gdLst/>
            <a:ahLst/>
            <a:cxnLst/>
            <a:rect l="l" t="t" r="r" b="b"/>
            <a:pathLst>
              <a:path w="5518073" h="4605083">
                <a:moveTo>
                  <a:pt x="0" y="0"/>
                </a:moveTo>
                <a:lnTo>
                  <a:pt x="5518074" y="0"/>
                </a:lnTo>
                <a:lnTo>
                  <a:pt x="5518074" y="4605083"/>
                </a:lnTo>
                <a:lnTo>
                  <a:pt x="0" y="46050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375009">
            <a:off x="-2617369" y="-2568087"/>
            <a:ext cx="6878454" cy="5840432"/>
          </a:xfrm>
          <a:custGeom>
            <a:avLst/>
            <a:gdLst/>
            <a:ahLst/>
            <a:cxnLst/>
            <a:rect l="l" t="t" r="r" b="b"/>
            <a:pathLst>
              <a:path w="6878454" h="5840432">
                <a:moveTo>
                  <a:pt x="0" y="0"/>
                </a:moveTo>
                <a:lnTo>
                  <a:pt x="6878454" y="0"/>
                </a:lnTo>
                <a:lnTo>
                  <a:pt x="6878454" y="5840433"/>
                </a:lnTo>
                <a:lnTo>
                  <a:pt x="0" y="584043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3873854">
            <a:off x="4136730" y="851467"/>
            <a:ext cx="1122770" cy="937003"/>
          </a:xfrm>
          <a:custGeom>
            <a:avLst/>
            <a:gdLst/>
            <a:ahLst/>
            <a:cxnLst/>
            <a:rect l="l" t="t" r="r" b="b"/>
            <a:pathLst>
              <a:path w="1122770" h="937003">
                <a:moveTo>
                  <a:pt x="0" y="0"/>
                </a:moveTo>
                <a:lnTo>
                  <a:pt x="1122770" y="0"/>
                </a:lnTo>
                <a:lnTo>
                  <a:pt x="1122770" y="937003"/>
                </a:lnTo>
                <a:lnTo>
                  <a:pt x="0" y="93700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112488" y="9258300"/>
            <a:ext cx="1113584" cy="573496"/>
          </a:xfrm>
          <a:custGeom>
            <a:avLst/>
            <a:gdLst/>
            <a:ahLst/>
            <a:cxnLst/>
            <a:rect l="l" t="t" r="r" b="b"/>
            <a:pathLst>
              <a:path w="1113584" h="573496">
                <a:moveTo>
                  <a:pt x="0" y="0"/>
                </a:moveTo>
                <a:lnTo>
                  <a:pt x="1113585" y="0"/>
                </a:lnTo>
                <a:lnTo>
                  <a:pt x="1113585" y="573496"/>
                </a:lnTo>
                <a:lnTo>
                  <a:pt x="0" y="57349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7739" y="2463371"/>
            <a:ext cx="18060261" cy="6810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2024-2025 жылы «Ауыл мектебі – сапа алаңы» тұжырымдамалық тәсілдерінің 2-тәсілі «Тірек мектебі – шағын жинақты мектептер» бойынша өңірлерде 25 тірек мектебі мен оған 71 шағын жинақты мектеп бекітілді. </a:t>
            </a:r>
          </a:p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71 шағын жинақты мектептің 49 типті, 22 бейімделген ғимаратта орналасқан мектептер. Барлық шағын жинақты мектепте асхана, кітапхана, қарастырылған. 11 шағын жинақты мектеп спортзал жоқ.</a:t>
            </a:r>
          </a:p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Тірек мектептері ретінде 25 мектеп жасақталды. 3 мектеп «Қазақстан халқына» қоғамдық қорымен жасақталса, 2 тірек мектеп жабдықтауды қажет етеді. 11 шағын жинақты мектеп жабдықтауды қажет етеді. </a:t>
            </a:r>
          </a:p>
          <a:p>
            <a:pPr algn="ctr">
              <a:lnSpc>
                <a:spcPts val="4172"/>
              </a:lnSpc>
              <a:spcBef>
                <a:spcPct val="0"/>
              </a:spcBef>
            </a:pPr>
            <a:r>
              <a:rPr lang="en-US" sz="298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25 тірек мектепте де кабинеттер толықтай жабдықталса, шағын жинақты мектептерде пәндік кабинеттерді жабдықтау қажет етеді. </a:t>
            </a:r>
          </a:p>
          <a:p>
            <a:pPr algn="ctr">
              <a:lnSpc>
                <a:spcPts val="4172"/>
              </a:lnSpc>
              <a:spcBef>
                <a:spcPct val="0"/>
              </a:spcBef>
            </a:pPr>
            <a:endParaRPr lang="en-US" sz="298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172"/>
              </a:lnSpc>
              <a:spcBef>
                <a:spcPct val="0"/>
              </a:spcBef>
            </a:pPr>
            <a:endParaRPr lang="en-US" sz="2980" b="1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126747" y="247354"/>
            <a:ext cx="13337337" cy="1289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Тірек мектебі және оған бекітілген шағын жинақты мектептердің материалдық-техникалық базасы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67128">
            <a:off x="-5022798" y="-1132215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5" y="0"/>
                </a:lnTo>
                <a:lnTo>
                  <a:pt x="19324555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842096" y="464753"/>
            <a:ext cx="12603807" cy="59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52"/>
              </a:lnSpc>
            </a:pPr>
            <a:r>
              <a:rPr lang="en-US" sz="4200" b="1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Білім сапасы бойынша</a:t>
            </a:r>
          </a:p>
        </p:txBody>
      </p:sp>
      <p:sp>
        <p:nvSpPr>
          <p:cNvPr id="4" name="Freeform 4"/>
          <p:cNvSpPr/>
          <p:nvPr/>
        </p:nvSpPr>
        <p:spPr>
          <a:xfrm rot="-2376981" flipH="1">
            <a:off x="15419124" y="-187756"/>
            <a:ext cx="6636396" cy="5634903"/>
          </a:xfrm>
          <a:custGeom>
            <a:avLst/>
            <a:gdLst/>
            <a:ahLst/>
            <a:cxnLst/>
            <a:rect l="l" t="t" r="r" b="b"/>
            <a:pathLst>
              <a:path w="6636396" h="5634903">
                <a:moveTo>
                  <a:pt x="6636395" y="0"/>
                </a:moveTo>
                <a:lnTo>
                  <a:pt x="0" y="0"/>
                </a:lnTo>
                <a:lnTo>
                  <a:pt x="0" y="5634903"/>
                </a:lnTo>
                <a:lnTo>
                  <a:pt x="6636395" y="5634903"/>
                </a:lnTo>
                <a:lnTo>
                  <a:pt x="6636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05136" y="5620929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5" y="0"/>
                </a:lnTo>
                <a:lnTo>
                  <a:pt x="6254365" y="5446983"/>
                </a:lnTo>
                <a:lnTo>
                  <a:pt x="0" y="5446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48279" y="4496017"/>
            <a:ext cx="1486913" cy="1294966"/>
          </a:xfrm>
          <a:custGeom>
            <a:avLst/>
            <a:gdLst/>
            <a:ahLst/>
            <a:cxnLst/>
            <a:rect l="l" t="t" r="r" b="b"/>
            <a:pathLst>
              <a:path w="1486913" h="1294966">
                <a:moveTo>
                  <a:pt x="0" y="0"/>
                </a:moveTo>
                <a:lnTo>
                  <a:pt x="1486913" y="0"/>
                </a:lnTo>
                <a:lnTo>
                  <a:pt x="1486913" y="1294966"/>
                </a:lnTo>
                <a:lnTo>
                  <a:pt x="0" y="1294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915905" y="-806802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0" y="0"/>
                </a:lnTo>
                <a:lnTo>
                  <a:pt x="4507640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724881" y="1194340"/>
            <a:ext cx="15240851" cy="16732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  <a:spcBef>
                <a:spcPct val="0"/>
              </a:spcBef>
            </a:pP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Өңірде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қашықтан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жүргізілген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пәндер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сапасының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орташа</a:t>
            </a:r>
            <a:r>
              <a:rPr lang="en-US" sz="3122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122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көрсеткіші</a:t>
            </a:r>
            <a:endParaRPr lang="en-US" sz="312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4371"/>
              </a:lnSpc>
              <a:spcBef>
                <a:spcPct val="0"/>
              </a:spcBef>
            </a:pPr>
            <a:endParaRPr lang="en-US" sz="3122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608499" y="7087345"/>
            <a:ext cx="17473616" cy="2975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Қорыта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келгенде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2024-2025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жылы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Ауылмектебі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алаңы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тұжырымдамалық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тәсілдерінің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2-тәсілі 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Тірек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мектебі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шағын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жинақты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мектептерін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іске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асыруда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Батыс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Қазақстан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облысы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сапасының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мониторингісінің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негізінде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</a:t>
            </a:r>
            <a:endParaRPr lang="en-US" sz="21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Математика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пәні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68,9 %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Физика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пәні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71,4 %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Химия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пәні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71,5 %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Биология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пәні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76,1 %</a:t>
            </a:r>
          </a:p>
          <a:p>
            <a:pPr algn="ctr">
              <a:lnSpc>
                <a:spcPts val="2940"/>
              </a:lnSpc>
              <a:spcBef>
                <a:spcPct val="0"/>
              </a:spcBef>
            </a:pP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«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Ағылшын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тілі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»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оқу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пәні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бойынша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білім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сапасы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– 74,1 %-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ды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1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көрсетті</a:t>
            </a:r>
            <a:r>
              <a:rPr lang="en-US" sz="21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graphicFrame>
        <p:nvGraphicFramePr>
          <p:cNvPr id="11" name="Таблица 10">
            <a:extLst>
              <a:ext uri="{FF2B5EF4-FFF2-40B4-BE49-F238E27FC236}">
                <a16:creationId xmlns:a16="http://schemas.microsoft.com/office/drawing/2014/main" xmlns="" id="{5A98BED5-C1B7-E8FF-C961-B7356CE07F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22530"/>
              </p:ext>
            </p:extLst>
          </p:nvPr>
        </p:nvGraphicFramePr>
        <p:xfrm>
          <a:off x="1481456" y="2335894"/>
          <a:ext cx="15484276" cy="44165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8067">
                  <a:extLst>
                    <a:ext uri="{9D8B030D-6E8A-4147-A177-3AD203B41FA5}">
                      <a16:colId xmlns:a16="http://schemas.microsoft.com/office/drawing/2014/main" xmlns="" val="3003674504"/>
                    </a:ext>
                  </a:extLst>
                </a:gridCol>
                <a:gridCol w="2507008">
                  <a:extLst>
                    <a:ext uri="{9D8B030D-6E8A-4147-A177-3AD203B41FA5}">
                      <a16:colId xmlns:a16="http://schemas.microsoft.com/office/drawing/2014/main" xmlns="" val="3980209439"/>
                    </a:ext>
                  </a:extLst>
                </a:gridCol>
                <a:gridCol w="2421108">
                  <a:extLst>
                    <a:ext uri="{9D8B030D-6E8A-4147-A177-3AD203B41FA5}">
                      <a16:colId xmlns:a16="http://schemas.microsoft.com/office/drawing/2014/main" xmlns="" val="936426690"/>
                    </a:ext>
                  </a:extLst>
                </a:gridCol>
                <a:gridCol w="2381340">
                  <a:extLst>
                    <a:ext uri="{9D8B030D-6E8A-4147-A177-3AD203B41FA5}">
                      <a16:colId xmlns:a16="http://schemas.microsoft.com/office/drawing/2014/main" xmlns="" val="3155262153"/>
                    </a:ext>
                  </a:extLst>
                </a:gridCol>
                <a:gridCol w="1980473">
                  <a:extLst>
                    <a:ext uri="{9D8B030D-6E8A-4147-A177-3AD203B41FA5}">
                      <a16:colId xmlns:a16="http://schemas.microsoft.com/office/drawing/2014/main" xmlns="" val="733207249"/>
                    </a:ext>
                  </a:extLst>
                </a:gridCol>
                <a:gridCol w="2239764">
                  <a:extLst>
                    <a:ext uri="{9D8B030D-6E8A-4147-A177-3AD203B41FA5}">
                      <a16:colId xmlns:a16="http://schemas.microsoft.com/office/drawing/2014/main" xmlns="" val="881570273"/>
                    </a:ext>
                  </a:extLst>
                </a:gridCol>
                <a:gridCol w="2866516">
                  <a:extLst>
                    <a:ext uri="{9D8B030D-6E8A-4147-A177-3AD203B41FA5}">
                      <a16:colId xmlns:a16="http://schemas.microsoft.com/office/drawing/2014/main" xmlns="" val="3189588912"/>
                    </a:ext>
                  </a:extLst>
                </a:gridCol>
              </a:tblGrid>
              <a:tr h="4279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№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сыныптар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математика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физика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химия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 dirty="0">
                          <a:effectLst/>
                        </a:rPr>
                        <a:t>биология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ағылшын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20586382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5-сынып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69,8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75,1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1530719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6-сынып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76,5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75,1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7269593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7-сынып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68,9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74,6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75,4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73,9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74,8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871127857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8-сынып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66,9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69,6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71,8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75,3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70,3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00319539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9-сынып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67,1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70,9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70,5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77,4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75,3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92486768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6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10-сынып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65,2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70,0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68,3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74,9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72,0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01274668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11-сынып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68,4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72,3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71,7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79,3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76,1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44342452"/>
                  </a:ext>
                </a:extLst>
              </a:tr>
              <a:tr h="4279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 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ru-RU" sz="2800">
                          <a:effectLst/>
                        </a:rPr>
                        <a:t>Барлығы 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68,9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71,4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71,5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>
                          <a:effectLst/>
                        </a:rPr>
                        <a:t>76,1</a:t>
                      </a:r>
                      <a:endParaRPr lang="ru-RU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  <a:buNone/>
                      </a:pPr>
                      <a:r>
                        <a:rPr lang="en-US" sz="2800" dirty="0">
                          <a:effectLst/>
                        </a:rPr>
                        <a:t>74,1</a:t>
                      </a:r>
                      <a:endParaRPr lang="ru-RU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0149745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67128">
            <a:off x="-5319264" y="-1431818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4" y="0"/>
                </a:lnTo>
                <a:lnTo>
                  <a:pt x="19324554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376981" flipH="1">
            <a:off x="15419124" y="-187756"/>
            <a:ext cx="6636396" cy="5634903"/>
          </a:xfrm>
          <a:custGeom>
            <a:avLst/>
            <a:gdLst/>
            <a:ahLst/>
            <a:cxnLst/>
            <a:rect l="l" t="t" r="r" b="b"/>
            <a:pathLst>
              <a:path w="6636396" h="5634903">
                <a:moveTo>
                  <a:pt x="6636395" y="0"/>
                </a:moveTo>
                <a:lnTo>
                  <a:pt x="0" y="0"/>
                </a:lnTo>
                <a:lnTo>
                  <a:pt x="0" y="5634903"/>
                </a:lnTo>
                <a:lnTo>
                  <a:pt x="6636395" y="5634903"/>
                </a:lnTo>
                <a:lnTo>
                  <a:pt x="663639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4105136" y="5620929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5" y="0"/>
                </a:lnTo>
                <a:lnTo>
                  <a:pt x="6254365" y="5446983"/>
                </a:lnTo>
                <a:lnTo>
                  <a:pt x="0" y="54469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48279" y="4496017"/>
            <a:ext cx="1486913" cy="1294966"/>
          </a:xfrm>
          <a:custGeom>
            <a:avLst/>
            <a:gdLst/>
            <a:ahLst/>
            <a:cxnLst/>
            <a:rect l="l" t="t" r="r" b="b"/>
            <a:pathLst>
              <a:path w="1486913" h="1294966">
                <a:moveTo>
                  <a:pt x="0" y="0"/>
                </a:moveTo>
                <a:lnTo>
                  <a:pt x="1486913" y="0"/>
                </a:lnTo>
                <a:lnTo>
                  <a:pt x="1486913" y="1294966"/>
                </a:lnTo>
                <a:lnTo>
                  <a:pt x="0" y="12949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2915905" y="-806802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0" y="0"/>
                </a:lnTo>
                <a:lnTo>
                  <a:pt x="4507640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267746" y="1878657"/>
            <a:ext cx="2673052" cy="3742272"/>
          </a:xfrm>
          <a:custGeom>
            <a:avLst/>
            <a:gdLst/>
            <a:ahLst/>
            <a:cxnLst/>
            <a:rect l="l" t="t" r="r" b="b"/>
            <a:pathLst>
              <a:path w="2673052" h="3742272">
                <a:moveTo>
                  <a:pt x="0" y="0"/>
                </a:moveTo>
                <a:lnTo>
                  <a:pt x="2673052" y="0"/>
                </a:lnTo>
                <a:lnTo>
                  <a:pt x="2673052" y="3742272"/>
                </a:lnTo>
                <a:lnTo>
                  <a:pt x="0" y="374227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2632850" y="1924434"/>
            <a:ext cx="2808321" cy="3696495"/>
          </a:xfrm>
          <a:custGeom>
            <a:avLst/>
            <a:gdLst/>
            <a:ahLst/>
            <a:cxnLst/>
            <a:rect l="l" t="t" r="r" b="b"/>
            <a:pathLst>
              <a:path w="2808321" h="3696495">
                <a:moveTo>
                  <a:pt x="0" y="0"/>
                </a:moveTo>
                <a:lnTo>
                  <a:pt x="2808321" y="0"/>
                </a:lnTo>
                <a:lnTo>
                  <a:pt x="2808321" y="3696495"/>
                </a:lnTo>
                <a:lnTo>
                  <a:pt x="0" y="369649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753810" y="1924434"/>
            <a:ext cx="2623610" cy="3696495"/>
          </a:xfrm>
          <a:custGeom>
            <a:avLst/>
            <a:gdLst/>
            <a:ahLst/>
            <a:cxnLst/>
            <a:rect l="l" t="t" r="r" b="b"/>
            <a:pathLst>
              <a:path w="2623610" h="3696495">
                <a:moveTo>
                  <a:pt x="0" y="0"/>
                </a:moveTo>
                <a:lnTo>
                  <a:pt x="2623610" y="0"/>
                </a:lnTo>
                <a:lnTo>
                  <a:pt x="2623610" y="3696495"/>
                </a:lnTo>
                <a:lnTo>
                  <a:pt x="0" y="36964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418000">
            <a:off x="2417326" y="5928125"/>
            <a:ext cx="1428783" cy="5512747"/>
          </a:xfrm>
          <a:custGeom>
            <a:avLst/>
            <a:gdLst/>
            <a:ahLst/>
            <a:cxnLst/>
            <a:rect l="l" t="t" r="r" b="b"/>
            <a:pathLst>
              <a:path w="1428783" h="5512747">
                <a:moveTo>
                  <a:pt x="1428784" y="7330"/>
                </a:moveTo>
                <a:lnTo>
                  <a:pt x="1399957" y="5512747"/>
                </a:lnTo>
                <a:lnTo>
                  <a:pt x="0" y="5505417"/>
                </a:lnTo>
                <a:lnTo>
                  <a:pt x="28827" y="0"/>
                </a:lnTo>
                <a:lnTo>
                  <a:pt x="1428784" y="7330"/>
                </a:lnTo>
                <a:close/>
              </a:path>
            </a:pathLst>
          </a:custGeom>
          <a:blipFill>
            <a:blip r:embed="rId13"/>
            <a:stretch>
              <a:fillRect l="-5142" t="-2" r="-5142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075151" y="7150622"/>
            <a:ext cx="2845486" cy="2845486"/>
          </a:xfrm>
          <a:custGeom>
            <a:avLst/>
            <a:gdLst/>
            <a:ahLst/>
            <a:cxnLst/>
            <a:rect l="l" t="t" r="r" b="b"/>
            <a:pathLst>
              <a:path w="2845486" h="2845486">
                <a:moveTo>
                  <a:pt x="0" y="0"/>
                </a:moveTo>
                <a:lnTo>
                  <a:pt x="2845487" y="0"/>
                </a:lnTo>
                <a:lnTo>
                  <a:pt x="2845487" y="2845486"/>
                </a:lnTo>
                <a:lnTo>
                  <a:pt x="0" y="284548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842096" y="445703"/>
            <a:ext cx="12603807" cy="997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16"/>
              </a:lnSpc>
            </a:pPr>
            <a:r>
              <a:rPr lang="en-US" sz="3600" b="1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Жоба аясында ұйымдастырылған шараларды әлеуметтік желілерге, БАҚ беттеріне жарияланды.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8972" y="5743358"/>
            <a:ext cx="4654165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1. AQNIET республикалық ғылыми әдістемелік журналы №05(3) 2025ж БҚО,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 Тасқала ауданы мектептерінің "Ауыл мектебі- сапа алаңы" жобасы аясындағы сабақтар желісі журналға жарияланды.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379966" y="5743358"/>
            <a:ext cx="5371298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1. QAZAQ BILIMI республикалық ғылыми әдістемелік педагогикалық журналы </a:t>
            </a:r>
          </a:p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 №1(88)2025ж Жәнібек ауданы Пилоттық жоба аясында бірлескен жұмыстар бастамасы бойынша жарияланым.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1497894" y="5743358"/>
            <a:ext cx="5154184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1. Тағылым республикалық ғылыми әдістемелік журналы№04(134) Бөкейордасы ауданы Ш.Жексенбаев атындағы МББК Пилоттық жоба аясында бірлескен жұмыстар бастамасы бойынша жарияланым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234430" y="7636078"/>
            <a:ext cx="3490755" cy="2063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3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Қаратөбе ауданы 1. «Ustaz tilegi» респубикалық ғылыми-әдістемелік журналы.Тақырыбы: «Механикалық жұмыс. Қуат» 7- сынып –, Жумагалиева Г.М, Жұмағалиева Г.Қ, Рахымгалиева А.Х Мырзағалиева А.М</a:t>
            </a:r>
          </a:p>
          <a:p>
            <a:pPr algn="ctr">
              <a:lnSpc>
                <a:spcPts val="2091"/>
              </a:lnSpc>
              <a:spcBef>
                <a:spcPct val="0"/>
              </a:spcBef>
            </a:pPr>
            <a:r>
              <a:rPr lang="en-US" sz="1493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755921" y="7626553"/>
            <a:ext cx="5379966" cy="1388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39"/>
              </a:lnSpc>
              <a:spcBef>
                <a:spcPct val="0"/>
              </a:spcBef>
            </a:pPr>
            <a:r>
              <a:rPr lang="en-US" sz="1599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«Білім айнасы» респубикалық ғылыми-танымдық газеті. Тақырыбы: «Тербелістер кезіндегі энергияның түрленуі.Тербелмелі қозғалыстың теңдеуі» –Жумагалиева Г.М, Жұмағалиева Г.Қ, Рахымгалиева А.Х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0696" y="373742"/>
            <a:ext cx="16683118" cy="9571939"/>
          </a:xfrm>
          <a:custGeom>
            <a:avLst/>
            <a:gdLst/>
            <a:ahLst/>
            <a:cxnLst/>
            <a:rect l="l" t="t" r="r" b="b"/>
            <a:pathLst>
              <a:path w="16683118" h="9571939">
                <a:moveTo>
                  <a:pt x="0" y="0"/>
                </a:moveTo>
                <a:lnTo>
                  <a:pt x="16683117" y="0"/>
                </a:lnTo>
                <a:lnTo>
                  <a:pt x="16683117" y="9571938"/>
                </a:lnTo>
                <a:lnTo>
                  <a:pt x="0" y="95719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11763" y="4328878"/>
            <a:ext cx="16064474" cy="2236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25 тірек мектебі мен оған бекітілген шағын жинақты мектептердің интернет жылдамдығы 50 -100 Мбит/секундтен жоғары.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273196" y="677830"/>
            <a:ext cx="6723608" cy="750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  <a:spcBef>
                <a:spcPct val="0"/>
              </a:spcBef>
            </a:pPr>
            <a:r>
              <a:rPr lang="en-US" sz="4200" b="1">
                <a:solidFill>
                  <a:srgbClr val="272E76"/>
                </a:solidFill>
                <a:latin typeface="Poppins Bold"/>
                <a:ea typeface="Poppins Bold"/>
                <a:cs typeface="Poppins Bold"/>
                <a:sym typeface="Poppins Bold"/>
              </a:rPr>
              <a:t>Интернет жылдамдығы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067128">
            <a:off x="-4781693" y="-4936320"/>
            <a:ext cx="19324555" cy="18832657"/>
          </a:xfrm>
          <a:custGeom>
            <a:avLst/>
            <a:gdLst/>
            <a:ahLst/>
            <a:cxnLst/>
            <a:rect l="l" t="t" r="r" b="b"/>
            <a:pathLst>
              <a:path w="19324555" h="18832657">
                <a:moveTo>
                  <a:pt x="0" y="0"/>
                </a:moveTo>
                <a:lnTo>
                  <a:pt x="19324555" y="0"/>
                </a:lnTo>
                <a:lnTo>
                  <a:pt x="19324555" y="18832657"/>
                </a:lnTo>
                <a:lnTo>
                  <a:pt x="0" y="188326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72" y="239750"/>
            <a:ext cx="17044289" cy="697483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-2376981" flipH="1">
            <a:off x="15419124" y="-187756"/>
            <a:ext cx="6636396" cy="5634903"/>
          </a:xfrm>
          <a:custGeom>
            <a:avLst/>
            <a:gdLst/>
            <a:ahLst/>
            <a:cxnLst/>
            <a:rect l="l" t="t" r="r" b="b"/>
            <a:pathLst>
              <a:path w="6636396" h="5634903">
                <a:moveTo>
                  <a:pt x="6636395" y="0"/>
                </a:moveTo>
                <a:lnTo>
                  <a:pt x="0" y="0"/>
                </a:lnTo>
                <a:lnTo>
                  <a:pt x="0" y="5634903"/>
                </a:lnTo>
                <a:lnTo>
                  <a:pt x="6636395" y="5634903"/>
                </a:lnTo>
                <a:lnTo>
                  <a:pt x="663639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-4105136" y="5620929"/>
            <a:ext cx="6254364" cy="5446983"/>
          </a:xfrm>
          <a:custGeom>
            <a:avLst/>
            <a:gdLst/>
            <a:ahLst/>
            <a:cxnLst/>
            <a:rect l="l" t="t" r="r" b="b"/>
            <a:pathLst>
              <a:path w="6254364" h="5446983">
                <a:moveTo>
                  <a:pt x="0" y="0"/>
                </a:moveTo>
                <a:lnTo>
                  <a:pt x="6254365" y="0"/>
                </a:lnTo>
                <a:lnTo>
                  <a:pt x="6254365" y="5446983"/>
                </a:lnTo>
                <a:lnTo>
                  <a:pt x="0" y="54469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285244" y="2993035"/>
            <a:ext cx="1486913" cy="1294966"/>
          </a:xfrm>
          <a:custGeom>
            <a:avLst/>
            <a:gdLst/>
            <a:ahLst/>
            <a:cxnLst/>
            <a:rect l="l" t="t" r="r" b="b"/>
            <a:pathLst>
              <a:path w="1486913" h="1294966">
                <a:moveTo>
                  <a:pt x="0" y="0"/>
                </a:moveTo>
                <a:lnTo>
                  <a:pt x="1486912" y="0"/>
                </a:lnTo>
                <a:lnTo>
                  <a:pt x="1486912" y="1294966"/>
                </a:lnTo>
                <a:lnTo>
                  <a:pt x="0" y="129496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915905" y="-806802"/>
            <a:ext cx="4507641" cy="2466909"/>
          </a:xfrm>
          <a:custGeom>
            <a:avLst/>
            <a:gdLst/>
            <a:ahLst/>
            <a:cxnLst/>
            <a:rect l="l" t="t" r="r" b="b"/>
            <a:pathLst>
              <a:path w="4507641" h="2466909">
                <a:moveTo>
                  <a:pt x="0" y="0"/>
                </a:moveTo>
                <a:lnTo>
                  <a:pt x="4507640" y="0"/>
                </a:lnTo>
                <a:lnTo>
                  <a:pt x="4507640" y="2466909"/>
                </a:lnTo>
                <a:lnTo>
                  <a:pt x="0" y="246690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81359" y="197270"/>
            <a:ext cx="12603807" cy="13140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8"/>
              </a:lnSpc>
            </a:pPr>
            <a:r>
              <a:rPr lang="en-US" sz="4800" b="1" dirty="0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 </a:t>
            </a:r>
            <a:r>
              <a:rPr lang="en-US" sz="4800" b="1" dirty="0" err="1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Білім</a:t>
            </a:r>
            <a:r>
              <a:rPr lang="en-US" sz="4800" b="1" dirty="0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 </a:t>
            </a:r>
            <a:r>
              <a:rPr lang="en-US" sz="4800" b="1" dirty="0" err="1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алушылар</a:t>
            </a:r>
            <a:r>
              <a:rPr lang="en-US" sz="4800" b="1" dirty="0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 </a:t>
            </a:r>
            <a:r>
              <a:rPr lang="kk-KZ" sz="4800" b="1" dirty="0" smtClean="0">
                <a:solidFill>
                  <a:srgbClr val="D93C65"/>
                </a:solidFill>
                <a:latin typeface="Ubuntu Bold"/>
                <a:ea typeface="Ubuntu Bold"/>
                <a:cs typeface="Ubuntu Bold"/>
                <a:sym typeface="Ubuntu Bold"/>
              </a:rPr>
              <a:t>саны</a:t>
            </a:r>
            <a:endParaRPr lang="en-US" sz="4800" b="1" dirty="0">
              <a:solidFill>
                <a:srgbClr val="D93C65"/>
              </a:solidFill>
              <a:latin typeface="Ubuntu Bold"/>
              <a:ea typeface="Ubuntu Bold"/>
              <a:cs typeface="Ubuntu Bold"/>
              <a:sym typeface="Ubuntu Bold"/>
            </a:endParaRPr>
          </a:p>
          <a:p>
            <a:pPr algn="ctr">
              <a:lnSpc>
                <a:spcPts val="5088"/>
              </a:lnSpc>
            </a:pPr>
            <a:endParaRPr lang="en-US" sz="4800" b="1" dirty="0">
              <a:solidFill>
                <a:srgbClr val="D93C65"/>
              </a:solidFill>
              <a:latin typeface="Ubuntu Bold"/>
              <a:ea typeface="Ubuntu Bold"/>
              <a:cs typeface="Ubuntu Bold"/>
              <a:sym typeface="Ubuntu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149229" y="1091717"/>
            <a:ext cx="14203574" cy="5849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11"/>
              </a:lnSpc>
              <a:spcBef>
                <a:spcPct val="0"/>
              </a:spcBef>
            </a:pPr>
            <a:r>
              <a:rPr lang="en-US" sz="32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Шағын жинақты мектептердің 5-11 сыныптары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93538" y="6003772"/>
            <a:ext cx="11314956" cy="5683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71"/>
              </a:lnSpc>
              <a:spcBef>
                <a:spcPct val="0"/>
              </a:spcBef>
            </a:pPr>
            <a:r>
              <a:rPr lang="en-US" sz="3122" b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Шағын жинақты мектептерінің бастауыш сыныптары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8872" y="5151806"/>
            <a:ext cx="17044289" cy="63438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706</Words>
  <Application>Microsoft Office PowerPoint</Application>
  <PresentationFormat>Произвольный</PresentationFormat>
  <Paragraphs>151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0" baseType="lpstr">
      <vt:lpstr>Arial</vt:lpstr>
      <vt:lpstr>Calibri</vt:lpstr>
      <vt:lpstr>Poppins</vt:lpstr>
      <vt:lpstr>Times New Roman</vt:lpstr>
      <vt:lpstr>Poppins Bold</vt:lpstr>
      <vt:lpstr>Open Sans Bold</vt:lpstr>
      <vt:lpstr>Georgia Pro Bold</vt:lpstr>
      <vt:lpstr>Ubuntu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«2025-2026 оқу жылында Қазақстан Республикасының жалпы білім беретін мектептерінде білім беру процесін ұйымдастырудың ерекшеліктері туралы»</dc:title>
  <dc:creator>User</dc:creator>
  <cp:lastModifiedBy>metodist</cp:lastModifiedBy>
  <cp:revision>10</cp:revision>
  <dcterms:created xsi:type="dcterms:W3CDTF">2006-08-16T00:00:00Z</dcterms:created>
  <dcterms:modified xsi:type="dcterms:W3CDTF">2025-08-21T12:21:53Z</dcterms:modified>
  <dc:identifier>DAGwDe2uSLY</dc:identifier>
</cp:coreProperties>
</file>