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73" r:id="rId3"/>
    <p:sldId id="258" r:id="rId4"/>
    <p:sldId id="260" r:id="rId5"/>
    <p:sldId id="261" r:id="rId6"/>
    <p:sldId id="268" r:id="rId7"/>
    <p:sldId id="269" r:id="rId8"/>
    <p:sldId id="270" r:id="rId9"/>
    <p:sldId id="271" r:id="rId10"/>
    <p:sldId id="267" r:id="rId11"/>
  </p:sldIdLst>
  <p:sldSz cx="9144000" cy="5143500" type="screen16x9"/>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F6"/>
    <a:srgbClr val="00CC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2" y="3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ru-RU"/>
          </a:p>
        </p:txBody>
      </p:sp>
      <p:sp>
        <p:nvSpPr>
          <p:cNvPr id="3" name="Дата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B9D6ADD2-7FD7-470D-8DB4-1D83B136F181}" type="datetimeFigureOut">
              <a:rPr lang="ru-RU" smtClean="0"/>
              <a:pPr/>
              <a:t>04.05.2020</a:t>
            </a:fld>
            <a:endParaRPr lang="ru-RU"/>
          </a:p>
        </p:txBody>
      </p:sp>
      <p:sp>
        <p:nvSpPr>
          <p:cNvPr id="4" name="Образ слайда 3"/>
          <p:cNvSpPr>
            <a:spLocks noGrp="1" noRot="1" noChangeAspect="1"/>
          </p:cNvSpPr>
          <p:nvPr>
            <p:ph type="sldImg" idx="2"/>
          </p:nvPr>
        </p:nvSpPr>
        <p:spPr>
          <a:xfrm>
            <a:off x="104775" y="750888"/>
            <a:ext cx="6678613" cy="3757612"/>
          </a:xfrm>
          <a:prstGeom prst="rect">
            <a:avLst/>
          </a:prstGeom>
          <a:noFill/>
          <a:ln w="12700">
            <a:solidFill>
              <a:prstClr val="black"/>
            </a:solidFill>
          </a:ln>
        </p:spPr>
        <p:txBody>
          <a:bodyPr vert="horz" lIns="96616" tIns="48308" rIns="96616" bIns="48308" rtlCol="0" anchor="ctr"/>
          <a:lstStyle/>
          <a:p>
            <a:endParaRPr lang="ru-RU"/>
          </a:p>
        </p:txBody>
      </p:sp>
      <p:sp>
        <p:nvSpPr>
          <p:cNvPr id="5" name="Заметки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ru-RU"/>
          </a:p>
        </p:txBody>
      </p:sp>
      <p:sp>
        <p:nvSpPr>
          <p:cNvPr id="7" name="Номер слайда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08219E3E-2F5F-4EA0-9B38-2FF19C522764}"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10</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219E3E-2F5F-4EA0-9B38-2FF19C522764}"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1"/>
            <a:ext cx="2057400" cy="32908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4781"/>
            <a:ext cx="6019800" cy="32908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64C6FFF-400F-4ACA-8FC1-7C5AE8A5FD9D}" type="datetimeFigureOut">
              <a:rPr lang="ru-RU" smtClean="0"/>
              <a:pPr/>
              <a:t>04.05.2020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69C442-770C-40E4-B35B-FBE2D444509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64C6FFF-400F-4ACA-8FC1-7C5AE8A5FD9D}" type="datetimeFigureOut">
              <a:rPr lang="ru-RU" smtClean="0"/>
              <a:pPr/>
              <a:t>04.05.2020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069C442-770C-40E4-B35B-FBE2D444509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online.zakon.kz/Document/?link_id=1001871668" TargetMode="External"/><Relationship Id="rId3" Type="http://schemas.openxmlformats.org/officeDocument/2006/relationships/hyperlink" Target="http://online.zakon.kz/Document/?link_id=1006147889" TargetMode="External"/><Relationship Id="rId7" Type="http://schemas.openxmlformats.org/officeDocument/2006/relationships/hyperlink" Target="http://online.zakon.kz/Document/?link_id=100724541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online.zakon.kz/Document/?link_id=1007460916" TargetMode="External"/><Relationship Id="rId5" Type="http://schemas.openxmlformats.org/officeDocument/2006/relationships/hyperlink" Target="http://online.zakon.kz/Document/?link_id=1007460914" TargetMode="External"/><Relationship Id="rId10" Type="http://schemas.openxmlformats.org/officeDocument/2006/relationships/hyperlink" Target="http://online.zakon.kz/Document/?link_id=1005690041" TargetMode="External"/><Relationship Id="rId4" Type="http://schemas.openxmlformats.org/officeDocument/2006/relationships/hyperlink" Target="http://online.zakon.kz/Document/?link_id=1007460913" TargetMode="External"/><Relationship Id="rId9" Type="http://schemas.openxmlformats.org/officeDocument/2006/relationships/hyperlink" Target="http://online.zakon.kz/Document/?link_id=100364301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9" name="Рисунок 38" descr="01-company-presentation-template.png"/>
          <p:cNvPicPr>
            <a:picLocks noChangeAspect="1"/>
          </p:cNvPicPr>
          <p:nvPr/>
        </p:nvPicPr>
        <p:blipFill>
          <a:blip r:embed="rId3"/>
          <a:stretch>
            <a:fillRect/>
          </a:stretch>
        </p:blipFill>
        <p:spPr>
          <a:xfrm>
            <a:off x="0" y="-1"/>
            <a:ext cx="9144000" cy="5275385"/>
          </a:xfrm>
          <a:prstGeom prst="rect">
            <a:avLst/>
          </a:prstGeom>
        </p:spPr>
      </p:pic>
      <p:sp>
        <p:nvSpPr>
          <p:cNvPr id="56" name="TextBox 55"/>
          <p:cNvSpPr txBox="1"/>
          <p:nvPr/>
        </p:nvSpPr>
        <p:spPr>
          <a:xfrm>
            <a:off x="3859274" y="849598"/>
            <a:ext cx="4857784" cy="830997"/>
          </a:xfrm>
          <a:prstGeom prst="rect">
            <a:avLst/>
          </a:prstGeom>
          <a:solidFill>
            <a:schemeClr val="bg1"/>
          </a:solidFill>
        </p:spPr>
        <p:txBody>
          <a:bodyPr wrap="square" rtlCol="0">
            <a:spAutoFit/>
          </a:bodyPr>
          <a:lstStyle/>
          <a:p>
            <a:r>
              <a:rPr lang="ru-RU" sz="1200" b="1" dirty="0" smtClean="0">
                <a:solidFill>
                  <a:srgbClr val="002060"/>
                </a:solidFill>
                <a:latin typeface="Arial" pitchFamily="34" charset="0"/>
                <a:cs typeface="Arial" pitchFamily="34" charset="0"/>
              </a:rPr>
              <a:t>	</a:t>
            </a:r>
          </a:p>
          <a:p>
            <a:r>
              <a:rPr lang="ru-RU" sz="1200" b="1" dirty="0" smtClean="0">
                <a:solidFill>
                  <a:srgbClr val="002060"/>
                </a:solidFill>
                <a:latin typeface="Arial" pitchFamily="34" charset="0"/>
                <a:cs typeface="Arial" pitchFamily="34" charset="0"/>
              </a:rPr>
              <a:t>	БАТЫС ҚАЗАҚСТАН ОБЛЫСЫНЫҢ	</a:t>
            </a:r>
          </a:p>
          <a:p>
            <a:r>
              <a:rPr lang="ru-RU" sz="1200" b="1" dirty="0" smtClean="0">
                <a:solidFill>
                  <a:srgbClr val="002060"/>
                </a:solidFill>
                <a:latin typeface="Arial" pitchFamily="34" charset="0"/>
                <a:cs typeface="Arial" pitchFamily="34" charset="0"/>
              </a:rPr>
              <a:t>	БІЛІМ БАСҚАРМАСЫ</a:t>
            </a:r>
          </a:p>
          <a:p>
            <a:endParaRPr lang="ru-RU" sz="1200" dirty="0">
              <a:solidFill>
                <a:srgbClr val="002060"/>
              </a:solidFill>
              <a:latin typeface="Arial" pitchFamily="34" charset="0"/>
              <a:cs typeface="Arial" pitchFamily="34" charset="0"/>
            </a:endParaRPr>
          </a:p>
        </p:txBody>
      </p:sp>
      <p:pic>
        <p:nvPicPr>
          <p:cNvPr id="44" name="Рисунок 7" descr="логотип УО.png"/>
          <p:cNvPicPr>
            <a:picLocks noChangeAspect="1"/>
          </p:cNvPicPr>
          <p:nvPr/>
        </p:nvPicPr>
        <p:blipFill>
          <a:blip r:embed="rId4" cstate="print"/>
          <a:srcRect l="13636" r="18182"/>
          <a:stretch>
            <a:fillRect/>
          </a:stretch>
        </p:blipFill>
        <p:spPr bwMode="auto">
          <a:xfrm>
            <a:off x="3643306" y="714362"/>
            <a:ext cx="1071570" cy="1106721"/>
          </a:xfrm>
          <a:prstGeom prst="rect">
            <a:avLst/>
          </a:prstGeom>
          <a:noFill/>
          <a:ln w="9525">
            <a:noFill/>
            <a:miter lim="800000"/>
            <a:headEnd/>
            <a:tailEnd/>
          </a:ln>
        </p:spPr>
      </p:pic>
      <p:sp>
        <p:nvSpPr>
          <p:cNvPr id="62" name="TextBox 61"/>
          <p:cNvSpPr txBox="1"/>
          <p:nvPr/>
        </p:nvSpPr>
        <p:spPr>
          <a:xfrm>
            <a:off x="3217671" y="1871600"/>
            <a:ext cx="5286412" cy="2308324"/>
          </a:xfrm>
          <a:prstGeom prst="rect">
            <a:avLst/>
          </a:prstGeom>
          <a:solidFill>
            <a:schemeClr val="bg1"/>
          </a:solidFill>
        </p:spPr>
        <p:txBody>
          <a:bodyPr wrap="square" rtlCol="0">
            <a:spAutoFit/>
          </a:bodyPr>
          <a:lstStyle/>
          <a:p>
            <a:pPr algn="ctr"/>
            <a:endParaRPr lang="kk-KZ" sz="1600" b="1" dirty="0" smtClean="0">
              <a:solidFill>
                <a:srgbClr val="002060"/>
              </a:solidFill>
              <a:latin typeface="Arial" pitchFamily="34" charset="0"/>
              <a:cs typeface="Arial" pitchFamily="34" charset="0"/>
            </a:endParaRPr>
          </a:p>
          <a:p>
            <a:pPr algn="ctr"/>
            <a:r>
              <a:rPr lang="kk-KZ" sz="1600" b="1" dirty="0" smtClean="0">
                <a:solidFill>
                  <a:srgbClr val="002060"/>
                </a:solidFill>
                <a:latin typeface="Arial" pitchFamily="34" charset="0"/>
                <a:cs typeface="Arial" pitchFamily="34" charset="0"/>
              </a:rPr>
              <a:t>ҚАШЫҚТЫҚТАН ОҚЫТУ ЖАҒДАЙЫНДА ЖИЫНТЫҚ ЖҰМЫСТАРДЫ ЖҮРГІЗУ ЖӨНІНДЕГІ ӘДІСТЕМЕЛІК ҰСЫНЫМДАР</a:t>
            </a:r>
            <a:endParaRPr lang="ru-RU" sz="1600" b="1" dirty="0" smtClean="0">
              <a:solidFill>
                <a:srgbClr val="002060"/>
              </a:solidFill>
              <a:latin typeface="Arial" pitchFamily="34" charset="0"/>
              <a:cs typeface="Arial" pitchFamily="34" charset="0"/>
            </a:endParaRPr>
          </a:p>
          <a:p>
            <a:pPr algn="ctr"/>
            <a:r>
              <a:rPr lang="kk-KZ" sz="1600" b="1" dirty="0" smtClean="0">
                <a:solidFill>
                  <a:srgbClr val="002060"/>
                </a:solidFill>
                <a:latin typeface="Arial" pitchFamily="34" charset="0"/>
                <a:cs typeface="Arial" pitchFamily="34" charset="0"/>
              </a:rPr>
              <a:t> </a:t>
            </a:r>
            <a:endParaRPr lang="ru-RU" sz="1600" b="1" dirty="0" smtClean="0">
              <a:solidFill>
                <a:srgbClr val="002060"/>
              </a:solidFill>
              <a:latin typeface="Arial" pitchFamily="34" charset="0"/>
              <a:cs typeface="Arial" pitchFamily="34" charset="0"/>
            </a:endParaRPr>
          </a:p>
          <a:p>
            <a:pPr lvl="0" algn="ctr"/>
            <a:r>
              <a:rPr lang="kk-KZ" sz="1600" b="1" dirty="0" smtClean="0">
                <a:solidFill>
                  <a:srgbClr val="002060"/>
                </a:solidFill>
                <a:latin typeface="Arial" pitchFamily="34" charset="0"/>
                <a:cs typeface="Arial" pitchFamily="34" charset="0"/>
              </a:rPr>
              <a:t>БӨЛІМ ҮШІН  ЖИЫНТЫҚ БАҒАЛАУДЫ ЖӘНЕ ТОҚСАНДЫҚ ЖИЫНТЫҚ БАҒАЛАУДЫ  </a:t>
            </a:r>
          </a:p>
          <a:p>
            <a:pPr lvl="0" algn="ctr"/>
            <a:r>
              <a:rPr lang="kk-KZ" sz="1600" b="1" dirty="0" smtClean="0">
                <a:solidFill>
                  <a:srgbClr val="002060"/>
                </a:solidFill>
                <a:latin typeface="Arial" pitchFamily="34" charset="0"/>
                <a:cs typeface="Arial" pitchFamily="34" charset="0"/>
              </a:rPr>
              <a:t>ӨТКІЗУГЕ ДАЙЫНДЫҚ</a:t>
            </a:r>
            <a:endParaRPr lang="ru-RU" sz="1600" b="1" dirty="0" smtClean="0">
              <a:solidFill>
                <a:srgbClr val="002060"/>
              </a:solidFill>
              <a:latin typeface="Arial" pitchFamily="34" charset="0"/>
              <a:cs typeface="Arial" pitchFamily="34" charset="0"/>
            </a:endParaRPr>
          </a:p>
          <a:p>
            <a:pPr algn="ctr"/>
            <a:endParaRPr lang="ru-RU" sz="1600" dirty="0">
              <a:solidFill>
                <a:srgbClr val="002060"/>
              </a:solidFill>
              <a:latin typeface="Arial" pitchFamily="34" charset="0"/>
              <a:cs typeface="Arial" pitchFamily="34" charset="0"/>
            </a:endParaRPr>
          </a:p>
        </p:txBody>
      </p:sp>
      <p:sp>
        <p:nvSpPr>
          <p:cNvPr id="63" name="TextBox 62"/>
          <p:cNvSpPr txBox="1"/>
          <p:nvPr/>
        </p:nvSpPr>
        <p:spPr>
          <a:xfrm>
            <a:off x="4643438" y="4866519"/>
            <a:ext cx="3500462" cy="276999"/>
          </a:xfrm>
          <a:prstGeom prst="rect">
            <a:avLst/>
          </a:prstGeom>
          <a:solidFill>
            <a:schemeClr val="bg1"/>
          </a:solidFill>
        </p:spPr>
        <p:txBody>
          <a:bodyPr wrap="square" rtlCol="0">
            <a:spAutoFit/>
          </a:bodyPr>
          <a:lstStyle/>
          <a:p>
            <a:r>
              <a:rPr lang="ru-RU" sz="1200" b="1" dirty="0" smtClean="0">
                <a:solidFill>
                  <a:srgbClr val="002060"/>
                </a:solidFill>
                <a:latin typeface="Arial" pitchFamily="34" charset="0"/>
                <a:cs typeface="Arial" pitchFamily="34" charset="0"/>
              </a:rPr>
              <a:t>	Орал - 2020</a:t>
            </a:r>
            <a:endParaRPr lang="ru-RU" sz="1200" b="1"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p:cNvSpPr txBox="1"/>
          <p:nvPr/>
        </p:nvSpPr>
        <p:spPr>
          <a:xfrm>
            <a:off x="1588450" y="1770039"/>
            <a:ext cx="7286676" cy="658835"/>
          </a:xfrm>
          <a:prstGeom prst="rect">
            <a:avLst/>
          </a:prstGeom>
          <a:solidFill>
            <a:schemeClr val="bg1"/>
          </a:solidFill>
        </p:spPr>
        <p:txBody>
          <a:bodyPr wrap="square" rtlCol="0">
            <a:spAutoFit/>
          </a:bodyPr>
          <a:lstStyle/>
          <a:p>
            <a:pPr algn="ctr" hangingPunct="0">
              <a:lnSpc>
                <a:spcPct val="150000"/>
              </a:lnSpc>
            </a:pPr>
            <a:r>
              <a:rPr lang="ru-RU" sz="2800" b="1" dirty="0" smtClean="0">
                <a:latin typeface="Arial" pitchFamily="34" charset="0"/>
                <a:cs typeface="Arial" pitchFamily="34" charset="0"/>
              </a:rPr>
              <a:t>НАЗАРЛАРЫҢЫЗҒА РАХМЕТ!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TextBox 16"/>
          <p:cNvSpPr txBox="1"/>
          <p:nvPr/>
        </p:nvSpPr>
        <p:spPr>
          <a:xfrm>
            <a:off x="1643042" y="71420"/>
            <a:ext cx="7286676" cy="2739211"/>
          </a:xfrm>
          <a:prstGeom prst="rect">
            <a:avLst/>
          </a:prstGeom>
          <a:solidFill>
            <a:schemeClr val="bg1"/>
          </a:solidFill>
        </p:spPr>
        <p:txBody>
          <a:bodyPr wrap="square" rtlCol="0">
            <a:spAutoFit/>
          </a:bodyPr>
          <a:lstStyle/>
          <a:p>
            <a:pPr algn="ctr"/>
            <a:endParaRPr lang="kk-KZ" sz="1600" b="1" dirty="0" smtClean="0">
              <a:solidFill>
                <a:srgbClr val="002060"/>
              </a:solidFill>
              <a:latin typeface="Arial" pitchFamily="34" charset="0"/>
              <a:cs typeface="Arial" pitchFamily="34" charset="0"/>
            </a:endParaRPr>
          </a:p>
          <a:p>
            <a:pPr hangingPunct="0"/>
            <a:r>
              <a:rPr lang="kk-KZ" sz="1600" b="1" dirty="0" smtClean="0">
                <a:latin typeface="Arial" pitchFamily="34" charset="0"/>
                <a:cs typeface="Arial" pitchFamily="34" charset="0"/>
              </a:rPr>
              <a:t>БҰЙРЫҚ</a:t>
            </a:r>
          </a:p>
          <a:p>
            <a:pPr hangingPunct="0"/>
            <a:r>
              <a:rPr lang="kk-KZ" sz="1600" dirty="0" smtClean="0">
                <a:latin typeface="Arial" pitchFamily="34" charset="0"/>
                <a:cs typeface="Arial" pitchFamily="34" charset="0"/>
              </a:rPr>
              <a:t>30.04.2020-ғы №168 </a:t>
            </a:r>
            <a:r>
              <a:rPr lang="kk-KZ" sz="1600" dirty="0">
                <a:latin typeface="Arial" pitchFamily="34" charset="0"/>
                <a:cs typeface="Arial" pitchFamily="34" charset="0"/>
              </a:rPr>
              <a:t>шығыс хаты</a:t>
            </a:r>
            <a:endParaRPr lang="kk-KZ" sz="1600" dirty="0" smtClean="0">
              <a:latin typeface="Arial" pitchFamily="34" charset="0"/>
              <a:cs typeface="Arial" pitchFamily="34" charset="0"/>
            </a:endParaRPr>
          </a:p>
          <a:p>
            <a:pPr hangingPunct="0"/>
            <a:endParaRPr lang="kk-KZ" sz="1600" b="1" dirty="0" smtClean="0">
              <a:solidFill>
                <a:schemeClr val="tx2"/>
              </a:solidFill>
              <a:latin typeface="Arial" panose="020B0604020202020204" pitchFamily="34" charset="0"/>
              <a:cs typeface="Arial" panose="020B0604020202020204" pitchFamily="34" charset="0"/>
            </a:endParaRPr>
          </a:p>
          <a:p>
            <a:pPr algn="just" hangingPunct="0"/>
            <a:r>
              <a:rPr lang="kk-KZ" dirty="0" smtClean="0">
                <a:solidFill>
                  <a:schemeClr val="tx1">
                    <a:lumMod val="95000"/>
                    <a:lumOff val="5000"/>
                  </a:schemeClr>
                </a:solidFill>
                <a:latin typeface="Arial" pitchFamily="34" charset="0"/>
                <a:cs typeface="Arial" pitchFamily="34" charset="0"/>
              </a:rPr>
              <a:t>«COVID-19 </a:t>
            </a:r>
            <a:r>
              <a:rPr lang="kk-KZ" dirty="0">
                <a:solidFill>
                  <a:schemeClr val="tx1">
                    <a:lumMod val="95000"/>
                    <a:lumOff val="5000"/>
                  </a:schemeClr>
                </a:solidFill>
                <a:latin typeface="Arial" pitchFamily="34" charset="0"/>
                <a:cs typeface="Arial" pitchFamily="34" charset="0"/>
              </a:rPr>
              <a:t>коронавирустық инфекция </a:t>
            </a:r>
            <a:r>
              <a:rPr lang="kk-KZ" dirty="0" smtClean="0">
                <a:solidFill>
                  <a:schemeClr val="tx1">
                    <a:lumMod val="95000"/>
                    <a:lumOff val="5000"/>
                  </a:schemeClr>
                </a:solidFill>
                <a:latin typeface="Arial" pitchFamily="34" charset="0"/>
                <a:cs typeface="Arial" pitchFamily="34" charset="0"/>
              </a:rPr>
              <a:t>кезеңінде </a:t>
            </a:r>
            <a:r>
              <a:rPr lang="kk-KZ" dirty="0">
                <a:solidFill>
                  <a:schemeClr val="tx1">
                    <a:lumMod val="95000"/>
                    <a:lumOff val="5000"/>
                  </a:schemeClr>
                </a:solidFill>
                <a:latin typeface="Arial" pitchFamily="34" charset="0"/>
                <a:cs typeface="Arial" pitchFamily="34" charset="0"/>
              </a:rPr>
              <a:t>қашықтықтан білім беру </a:t>
            </a:r>
            <a:r>
              <a:rPr lang="kk-KZ" dirty="0" smtClean="0">
                <a:solidFill>
                  <a:schemeClr val="tx1">
                    <a:lumMod val="95000"/>
                    <a:lumOff val="5000"/>
                  </a:schemeClr>
                </a:solidFill>
                <a:latin typeface="Arial" pitchFamily="34" charset="0"/>
                <a:cs typeface="Arial" pitchFamily="34" charset="0"/>
              </a:rPr>
              <a:t>технологияларына </a:t>
            </a:r>
            <a:r>
              <a:rPr lang="kk-KZ" dirty="0">
                <a:solidFill>
                  <a:schemeClr val="tx1">
                    <a:lumMod val="95000"/>
                    <a:lumOff val="5000"/>
                  </a:schemeClr>
                </a:solidFill>
                <a:latin typeface="Arial" pitchFamily="34" charset="0"/>
                <a:cs typeface="Arial" pitchFamily="34" charset="0"/>
              </a:rPr>
              <a:t>оқу процесін </a:t>
            </a:r>
            <a:r>
              <a:rPr lang="kk-KZ" dirty="0" smtClean="0">
                <a:solidFill>
                  <a:schemeClr val="tx1">
                    <a:lumMod val="95000"/>
                    <a:lumOff val="5000"/>
                  </a:schemeClr>
                </a:solidFill>
                <a:latin typeface="Arial" pitchFamily="34" charset="0"/>
                <a:cs typeface="Arial" pitchFamily="34" charset="0"/>
              </a:rPr>
              <a:t>көшіру </a:t>
            </a:r>
            <a:r>
              <a:rPr lang="kk-KZ" dirty="0">
                <a:solidFill>
                  <a:schemeClr val="tx1">
                    <a:lumMod val="95000"/>
                    <a:lumOff val="5000"/>
                  </a:schemeClr>
                </a:solidFill>
                <a:latin typeface="Arial" pitchFamily="34" charset="0"/>
                <a:cs typeface="Arial" pitchFamily="34" charset="0"/>
              </a:rPr>
              <a:t>кезінде білім беру сапасын </a:t>
            </a:r>
            <a:r>
              <a:rPr lang="kk-KZ" dirty="0" smtClean="0">
                <a:solidFill>
                  <a:schemeClr val="tx1">
                    <a:lumMod val="95000"/>
                    <a:lumOff val="5000"/>
                  </a:schemeClr>
                </a:solidFill>
                <a:latin typeface="Arial" pitchFamily="34" charset="0"/>
                <a:cs typeface="Arial" pitchFamily="34" charset="0"/>
              </a:rPr>
              <a:t>қамтамасыз </a:t>
            </a:r>
            <a:r>
              <a:rPr lang="kk-KZ" dirty="0">
                <a:solidFill>
                  <a:schemeClr val="tx1">
                    <a:lumMod val="95000"/>
                    <a:lumOff val="5000"/>
                  </a:schemeClr>
                </a:solidFill>
                <a:latin typeface="Arial" pitchFamily="34" charset="0"/>
                <a:cs typeface="Arial" pitchFamily="34" charset="0"/>
              </a:rPr>
              <a:t>ету жөніндегі қосымша </a:t>
            </a:r>
            <a:r>
              <a:rPr lang="kk-KZ" dirty="0" smtClean="0">
                <a:solidFill>
                  <a:schemeClr val="tx1">
                    <a:lumMod val="95000"/>
                    <a:lumOff val="5000"/>
                  </a:schemeClr>
                </a:solidFill>
                <a:latin typeface="Arial" pitchFamily="34" charset="0"/>
                <a:cs typeface="Arial" pitchFamily="34" charset="0"/>
              </a:rPr>
              <a:t>шаралар </a:t>
            </a:r>
            <a:r>
              <a:rPr lang="kk-KZ" dirty="0">
                <a:solidFill>
                  <a:schemeClr val="tx1">
                    <a:lumMod val="95000"/>
                    <a:lumOff val="5000"/>
                  </a:schemeClr>
                </a:solidFill>
                <a:latin typeface="Arial" pitchFamily="34" charset="0"/>
                <a:cs typeface="Arial" pitchFamily="34" charset="0"/>
              </a:rPr>
              <a:t>туралы» Қазақстан </a:t>
            </a:r>
            <a:r>
              <a:rPr lang="kk-KZ" dirty="0" smtClean="0">
                <a:solidFill>
                  <a:schemeClr val="tx1">
                    <a:lumMod val="95000"/>
                    <a:lumOff val="5000"/>
                  </a:schemeClr>
                </a:solidFill>
                <a:latin typeface="Arial" pitchFamily="34" charset="0"/>
                <a:cs typeface="Arial" pitchFamily="34" charset="0"/>
              </a:rPr>
              <a:t>Республикасы </a:t>
            </a:r>
            <a:r>
              <a:rPr lang="kk-KZ" dirty="0">
                <a:solidFill>
                  <a:schemeClr val="tx1">
                    <a:lumMod val="95000"/>
                    <a:lumOff val="5000"/>
                  </a:schemeClr>
                </a:solidFill>
                <a:latin typeface="Arial" pitchFamily="34" charset="0"/>
                <a:cs typeface="Arial" pitchFamily="34" charset="0"/>
              </a:rPr>
              <a:t>Білім және ғылым </a:t>
            </a:r>
            <a:r>
              <a:rPr lang="kk-KZ" dirty="0" smtClean="0">
                <a:solidFill>
                  <a:schemeClr val="tx1">
                    <a:lumMod val="95000"/>
                    <a:lumOff val="5000"/>
                  </a:schemeClr>
                </a:solidFill>
                <a:latin typeface="Arial" pitchFamily="34" charset="0"/>
                <a:cs typeface="Arial" pitchFamily="34" charset="0"/>
              </a:rPr>
              <a:t>министрінің  2020 жылғы </a:t>
            </a:r>
            <a:r>
              <a:rPr lang="kk-KZ" dirty="0">
                <a:solidFill>
                  <a:schemeClr val="tx1">
                    <a:lumMod val="95000"/>
                    <a:lumOff val="5000"/>
                  </a:schemeClr>
                </a:solidFill>
                <a:latin typeface="Arial" pitchFamily="34" charset="0"/>
                <a:cs typeface="Arial" pitchFamily="34" charset="0"/>
              </a:rPr>
              <a:t>8 сәуірдегі </a:t>
            </a:r>
            <a:r>
              <a:rPr lang="kk-KZ" dirty="0" smtClean="0">
                <a:solidFill>
                  <a:schemeClr val="tx1">
                    <a:lumMod val="95000"/>
                    <a:lumOff val="5000"/>
                  </a:schemeClr>
                </a:solidFill>
                <a:latin typeface="Arial" pitchFamily="34" charset="0"/>
                <a:cs typeface="Arial" pitchFamily="34" charset="0"/>
              </a:rPr>
              <a:t>№135 </a:t>
            </a:r>
            <a:r>
              <a:rPr lang="kk-KZ" dirty="0">
                <a:solidFill>
                  <a:schemeClr val="tx1">
                    <a:lumMod val="95000"/>
                    <a:lumOff val="5000"/>
                  </a:schemeClr>
                </a:solidFill>
                <a:latin typeface="Arial" pitchFamily="34" charset="0"/>
                <a:cs typeface="Arial" pitchFamily="34" charset="0"/>
              </a:rPr>
              <a:t>бұйрығына өзгерістер мен </a:t>
            </a:r>
            <a:r>
              <a:rPr lang="kk-KZ" dirty="0" smtClean="0">
                <a:solidFill>
                  <a:schemeClr val="tx1">
                    <a:lumMod val="95000"/>
                    <a:lumOff val="5000"/>
                  </a:schemeClr>
                </a:solidFill>
                <a:latin typeface="Arial" pitchFamily="34" charset="0"/>
                <a:cs typeface="Arial" pitchFamily="34" charset="0"/>
              </a:rPr>
              <a:t>толықтыру </a:t>
            </a:r>
            <a:r>
              <a:rPr lang="kk-KZ" dirty="0">
                <a:solidFill>
                  <a:schemeClr val="tx1">
                    <a:lumMod val="95000"/>
                    <a:lumOff val="5000"/>
                  </a:schemeClr>
                </a:solidFill>
                <a:latin typeface="Arial" pitchFamily="34" charset="0"/>
                <a:cs typeface="Arial" pitchFamily="34" charset="0"/>
              </a:rPr>
              <a:t>енгізу </a:t>
            </a:r>
            <a:r>
              <a:rPr lang="kk-KZ" dirty="0" smtClean="0">
                <a:solidFill>
                  <a:schemeClr val="tx1">
                    <a:lumMod val="95000"/>
                    <a:lumOff val="5000"/>
                  </a:schemeClr>
                </a:solidFill>
                <a:latin typeface="Arial" pitchFamily="34" charset="0"/>
                <a:cs typeface="Arial" pitchFamily="34" charset="0"/>
              </a:rPr>
              <a:t>туралы</a:t>
            </a:r>
            <a:endParaRPr lang="ru-RU" dirty="0">
              <a:solidFill>
                <a:schemeClr val="tx1">
                  <a:lumMod val="95000"/>
                  <a:lumOff val="5000"/>
                </a:schemeClr>
              </a:solidFill>
              <a:latin typeface="Arial" pitchFamily="34" charset="0"/>
              <a:cs typeface="Arial" pitchFamily="34" charset="0"/>
            </a:endParaRPr>
          </a:p>
        </p:txBody>
      </p:sp>
      <p:sp>
        <p:nvSpPr>
          <p:cNvPr id="18" name="Пятиугольник 17"/>
          <p:cNvSpPr/>
          <p:nvPr/>
        </p:nvSpPr>
        <p:spPr>
          <a:xfrm>
            <a:off x="8429652" y="4786328"/>
            <a:ext cx="714348" cy="35717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8572496" y="4804946"/>
            <a:ext cx="571504" cy="369332"/>
          </a:xfrm>
          <a:prstGeom prst="rect">
            <a:avLst/>
          </a:prstGeom>
          <a:noFill/>
        </p:spPr>
        <p:txBody>
          <a:bodyPr wrap="square" rtlCol="0">
            <a:spAutoFit/>
          </a:bodyPr>
          <a:lstStyle/>
          <a:p>
            <a:r>
              <a:rPr lang="ru-RU" b="1" dirty="0" smtClean="0">
                <a:solidFill>
                  <a:schemeClr val="bg1"/>
                </a:solidFill>
                <a:latin typeface="Arial" pitchFamily="34" charset="0"/>
                <a:cs typeface="Arial" pitchFamily="34" charset="0"/>
              </a:rPr>
              <a:t>2</a:t>
            </a:r>
            <a:endParaRPr lang="ru-RU" b="1" dirty="0">
              <a:solidFill>
                <a:schemeClr val="bg1"/>
              </a:solidFill>
              <a:latin typeface="Arial" pitchFamily="34" charset="0"/>
              <a:cs typeface="Arial" pitchFamily="34"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1273594552"/>
              </p:ext>
            </p:extLst>
          </p:nvPr>
        </p:nvGraphicFramePr>
        <p:xfrm>
          <a:off x="1928794" y="3071816"/>
          <a:ext cx="6572296" cy="1584176"/>
        </p:xfrm>
        <a:graphic>
          <a:graphicData uri="http://schemas.openxmlformats.org/drawingml/2006/table">
            <a:tbl>
              <a:tblPr firstRow="1" bandRow="1">
                <a:tableStyleId>{2D5ABB26-0587-4C30-8999-92F81FD0307C}</a:tableStyleId>
              </a:tblPr>
              <a:tblGrid>
                <a:gridCol w="3286148">
                  <a:extLst>
                    <a:ext uri="{9D8B030D-6E8A-4147-A177-3AD203B41FA5}">
                      <a16:colId xmlns:a16="http://schemas.microsoft.com/office/drawing/2014/main" val="895615721"/>
                    </a:ext>
                  </a:extLst>
                </a:gridCol>
                <a:gridCol w="3286148">
                  <a:extLst>
                    <a:ext uri="{9D8B030D-6E8A-4147-A177-3AD203B41FA5}">
                      <a16:colId xmlns:a16="http://schemas.microsoft.com/office/drawing/2014/main" val="335544917"/>
                    </a:ext>
                  </a:extLst>
                </a:gridCol>
              </a:tblGrid>
              <a:tr h="1584176">
                <a:tc>
                  <a:txBody>
                    <a:bodyPr/>
                    <a:lstStyle/>
                    <a:p>
                      <a:pPr algn="ctr" hangingPunct="0"/>
                      <a:r>
                        <a:rPr lang="kk-KZ" sz="1600" kern="1200" dirty="0" smtClean="0">
                          <a:solidFill>
                            <a:schemeClr val="tx1">
                              <a:lumMod val="95000"/>
                              <a:lumOff val="5000"/>
                            </a:schemeClr>
                          </a:solidFill>
                          <a:latin typeface="Arial" pitchFamily="34" charset="0"/>
                          <a:ea typeface="+mn-ea"/>
                          <a:cs typeface="Arial" pitchFamily="34" charset="0"/>
                        </a:rPr>
                        <a:t>Қазақстан Республикасы</a:t>
                      </a:r>
                      <a:endParaRPr lang="ru-RU" sz="1600" kern="1200" dirty="0" smtClean="0">
                        <a:solidFill>
                          <a:schemeClr val="tx1">
                            <a:lumMod val="95000"/>
                            <a:lumOff val="5000"/>
                          </a:schemeClr>
                        </a:solidFill>
                        <a:latin typeface="Arial" pitchFamily="34" charset="0"/>
                        <a:ea typeface="+mn-ea"/>
                        <a:cs typeface="Arial" pitchFamily="34" charset="0"/>
                      </a:endParaRPr>
                    </a:p>
                    <a:p>
                      <a:pPr algn="ctr" hangingPunct="0"/>
                      <a:r>
                        <a:rPr lang="kk-KZ" sz="1600" kern="1200" dirty="0" smtClean="0">
                          <a:solidFill>
                            <a:schemeClr val="tx1">
                              <a:lumMod val="95000"/>
                              <a:lumOff val="5000"/>
                            </a:schemeClr>
                          </a:solidFill>
                          <a:latin typeface="Arial" pitchFamily="34" charset="0"/>
                          <a:ea typeface="+mn-ea"/>
                          <a:cs typeface="Arial" pitchFamily="34" charset="0"/>
                        </a:rPr>
                        <a:t>Білім және ғылым министрінің</a:t>
                      </a:r>
                      <a:endParaRPr lang="ru-RU" sz="1600" kern="1200" dirty="0" smtClean="0">
                        <a:solidFill>
                          <a:schemeClr val="tx1">
                            <a:lumMod val="95000"/>
                            <a:lumOff val="5000"/>
                          </a:schemeClr>
                        </a:solidFill>
                        <a:latin typeface="Arial" pitchFamily="34" charset="0"/>
                        <a:ea typeface="+mn-ea"/>
                        <a:cs typeface="Arial" pitchFamily="34" charset="0"/>
                      </a:endParaRPr>
                    </a:p>
                    <a:p>
                      <a:pPr algn="ctr" hangingPunct="0"/>
                      <a:r>
                        <a:rPr lang="kk-KZ" sz="1600" kern="1200" dirty="0" smtClean="0">
                          <a:solidFill>
                            <a:schemeClr val="tx1">
                              <a:lumMod val="95000"/>
                              <a:lumOff val="5000"/>
                            </a:schemeClr>
                          </a:solidFill>
                          <a:latin typeface="Arial" pitchFamily="34" charset="0"/>
                          <a:ea typeface="+mn-ea"/>
                          <a:cs typeface="Arial" pitchFamily="34" charset="0"/>
                        </a:rPr>
                        <a:t>2020 жылғы «</a:t>
                      </a:r>
                      <a:r>
                        <a:rPr lang="en-US" sz="1600" kern="1200" dirty="0" smtClean="0">
                          <a:solidFill>
                            <a:schemeClr val="tx1">
                              <a:lumMod val="95000"/>
                              <a:lumOff val="5000"/>
                            </a:schemeClr>
                          </a:solidFill>
                          <a:latin typeface="Arial" pitchFamily="34" charset="0"/>
                          <a:ea typeface="+mn-ea"/>
                          <a:cs typeface="Arial" pitchFamily="34" charset="0"/>
                        </a:rPr>
                        <a:t>30</a:t>
                      </a:r>
                      <a:r>
                        <a:rPr lang="kk-KZ" sz="1600" kern="1200" dirty="0" smtClean="0">
                          <a:solidFill>
                            <a:schemeClr val="tx1">
                              <a:lumMod val="95000"/>
                              <a:lumOff val="5000"/>
                            </a:schemeClr>
                          </a:solidFill>
                          <a:latin typeface="Arial" pitchFamily="34" charset="0"/>
                          <a:ea typeface="+mn-ea"/>
                          <a:cs typeface="Arial" pitchFamily="34" charset="0"/>
                        </a:rPr>
                        <a:t>» сәуірдегі №</a:t>
                      </a:r>
                      <a:r>
                        <a:rPr lang="en-US" sz="1600" kern="1200" dirty="0" smtClean="0">
                          <a:solidFill>
                            <a:schemeClr val="tx1">
                              <a:lumMod val="95000"/>
                              <a:lumOff val="5000"/>
                            </a:schemeClr>
                          </a:solidFill>
                          <a:latin typeface="Arial" pitchFamily="34" charset="0"/>
                          <a:ea typeface="+mn-ea"/>
                          <a:cs typeface="Arial" pitchFamily="34" charset="0"/>
                        </a:rPr>
                        <a:t>168 </a:t>
                      </a:r>
                      <a:r>
                        <a:rPr lang="kk-KZ" sz="1600" kern="1200" dirty="0" smtClean="0">
                          <a:solidFill>
                            <a:schemeClr val="tx1">
                              <a:lumMod val="95000"/>
                              <a:lumOff val="5000"/>
                            </a:schemeClr>
                          </a:solidFill>
                          <a:latin typeface="Arial" pitchFamily="34" charset="0"/>
                          <a:ea typeface="+mn-ea"/>
                          <a:cs typeface="Arial" pitchFamily="34" charset="0"/>
                        </a:rPr>
                        <a:t>бұйрығына</a:t>
                      </a:r>
                      <a:endParaRPr lang="ru-RU" sz="1600" kern="1200" dirty="0" smtClean="0">
                        <a:solidFill>
                          <a:schemeClr val="tx1">
                            <a:lumMod val="95000"/>
                            <a:lumOff val="5000"/>
                          </a:schemeClr>
                        </a:solidFill>
                        <a:latin typeface="Arial" pitchFamily="34" charset="0"/>
                        <a:ea typeface="+mn-ea"/>
                        <a:cs typeface="Arial" pitchFamily="34" charset="0"/>
                      </a:endParaRPr>
                    </a:p>
                    <a:p>
                      <a:pPr algn="ctr"/>
                      <a:r>
                        <a:rPr lang="kk-KZ" sz="1600" kern="1200" dirty="0" smtClean="0">
                          <a:solidFill>
                            <a:schemeClr val="tx1">
                              <a:lumMod val="95000"/>
                              <a:lumOff val="5000"/>
                            </a:schemeClr>
                          </a:solidFill>
                          <a:latin typeface="Arial" pitchFamily="34" charset="0"/>
                          <a:ea typeface="+mn-ea"/>
                          <a:cs typeface="Arial" pitchFamily="34" charset="0"/>
                        </a:rPr>
                        <a:t>қосымша</a:t>
                      </a:r>
                      <a:endParaRPr lang="ru-RU" sz="1600" kern="1200" dirty="0" smtClean="0">
                        <a:solidFill>
                          <a:schemeClr val="tx1">
                            <a:lumMod val="95000"/>
                            <a:lumOff val="5000"/>
                          </a:schemeClr>
                        </a:solidFill>
                        <a:latin typeface="Arial" pitchFamily="34" charset="0"/>
                        <a:ea typeface="+mn-ea"/>
                        <a:cs typeface="Arial" pitchFamily="34" charset="0"/>
                      </a:endParaRPr>
                    </a:p>
                  </a:txBody>
                  <a:tcPr/>
                </a:tc>
                <a:tc>
                  <a:txBody>
                    <a:bodyPr/>
                    <a:lstStyle/>
                    <a:p>
                      <a:pPr algn="ctr" hangingPunct="0"/>
                      <a:r>
                        <a:rPr lang="kk-KZ" sz="1600" kern="1200" dirty="0" smtClean="0">
                          <a:solidFill>
                            <a:schemeClr val="tx1">
                              <a:lumMod val="95000"/>
                              <a:lumOff val="5000"/>
                            </a:schemeClr>
                          </a:solidFill>
                          <a:latin typeface="Arial" pitchFamily="34" charset="0"/>
                          <a:ea typeface="+mn-ea"/>
                          <a:cs typeface="Arial" pitchFamily="34" charset="0"/>
                        </a:rPr>
                        <a:t>Қазақстан Республикасы</a:t>
                      </a:r>
                      <a:endParaRPr lang="ru-RU" sz="1600" kern="1200" dirty="0" smtClean="0">
                        <a:solidFill>
                          <a:schemeClr val="tx1">
                            <a:lumMod val="95000"/>
                            <a:lumOff val="5000"/>
                          </a:schemeClr>
                        </a:solidFill>
                        <a:latin typeface="Arial" pitchFamily="34" charset="0"/>
                        <a:ea typeface="+mn-ea"/>
                        <a:cs typeface="Arial" pitchFamily="34" charset="0"/>
                      </a:endParaRPr>
                    </a:p>
                    <a:p>
                      <a:pPr algn="ctr" hangingPunct="0"/>
                      <a:r>
                        <a:rPr lang="kk-KZ" sz="1600" kern="1200" dirty="0" smtClean="0">
                          <a:solidFill>
                            <a:schemeClr val="tx1">
                              <a:lumMod val="95000"/>
                              <a:lumOff val="5000"/>
                            </a:schemeClr>
                          </a:solidFill>
                          <a:latin typeface="Arial" pitchFamily="34" charset="0"/>
                          <a:ea typeface="+mn-ea"/>
                          <a:cs typeface="Arial" pitchFamily="34" charset="0"/>
                        </a:rPr>
                        <a:t>Білім және ғылым министрінің</a:t>
                      </a:r>
                      <a:endParaRPr lang="ru-RU" sz="1600" kern="1200" dirty="0" smtClean="0">
                        <a:solidFill>
                          <a:schemeClr val="tx1">
                            <a:lumMod val="95000"/>
                            <a:lumOff val="5000"/>
                          </a:schemeClr>
                        </a:solidFill>
                        <a:latin typeface="Arial" pitchFamily="34" charset="0"/>
                        <a:ea typeface="+mn-ea"/>
                        <a:cs typeface="Arial" pitchFamily="34" charset="0"/>
                      </a:endParaRPr>
                    </a:p>
                    <a:p>
                      <a:pPr algn="ctr"/>
                      <a:r>
                        <a:rPr lang="kk-KZ" sz="1600" kern="1200" dirty="0" smtClean="0">
                          <a:solidFill>
                            <a:schemeClr val="tx1">
                              <a:lumMod val="95000"/>
                              <a:lumOff val="5000"/>
                            </a:schemeClr>
                          </a:solidFill>
                          <a:latin typeface="Arial" pitchFamily="34" charset="0"/>
                          <a:ea typeface="+mn-ea"/>
                          <a:cs typeface="Arial" pitchFamily="34" charset="0"/>
                        </a:rPr>
                        <a:t>2020 жылғы  «8» сәуірдегі</a:t>
                      </a:r>
                      <a:br>
                        <a:rPr lang="kk-KZ" sz="1600" kern="1200" dirty="0" smtClean="0">
                          <a:solidFill>
                            <a:schemeClr val="tx1">
                              <a:lumMod val="95000"/>
                              <a:lumOff val="5000"/>
                            </a:schemeClr>
                          </a:solidFill>
                          <a:latin typeface="Arial" pitchFamily="34" charset="0"/>
                          <a:ea typeface="+mn-ea"/>
                          <a:cs typeface="Arial" pitchFamily="34" charset="0"/>
                        </a:rPr>
                      </a:br>
                      <a:r>
                        <a:rPr lang="kk-KZ" sz="1600" kern="1200" dirty="0" smtClean="0">
                          <a:solidFill>
                            <a:schemeClr val="tx1">
                              <a:lumMod val="95000"/>
                              <a:lumOff val="5000"/>
                            </a:schemeClr>
                          </a:solidFill>
                          <a:latin typeface="Arial" pitchFamily="34" charset="0"/>
                          <a:ea typeface="+mn-ea"/>
                          <a:cs typeface="Arial" pitchFamily="34" charset="0"/>
                        </a:rPr>
                        <a:t>№ 135 бұйрығына </a:t>
                      </a:r>
                    </a:p>
                    <a:p>
                      <a:pPr algn="ctr"/>
                      <a:r>
                        <a:rPr lang="kk-KZ" sz="1600" kern="1200" dirty="0" smtClean="0">
                          <a:solidFill>
                            <a:schemeClr val="tx1">
                              <a:lumMod val="95000"/>
                              <a:lumOff val="5000"/>
                            </a:schemeClr>
                          </a:solidFill>
                          <a:latin typeface="Arial" pitchFamily="34" charset="0"/>
                          <a:ea typeface="+mn-ea"/>
                          <a:cs typeface="Arial" pitchFamily="34" charset="0"/>
                        </a:rPr>
                        <a:t>2-қосымша</a:t>
                      </a:r>
                      <a:endParaRPr lang="ru-RU" sz="1600" kern="1200" dirty="0" smtClean="0">
                        <a:solidFill>
                          <a:schemeClr val="tx1">
                            <a:lumMod val="95000"/>
                            <a:lumOff val="5000"/>
                          </a:schemeClr>
                        </a:solidFill>
                        <a:latin typeface="Arial" pitchFamily="34" charset="0"/>
                        <a:ea typeface="+mn-ea"/>
                        <a:cs typeface="Arial" pitchFamily="34" charset="0"/>
                      </a:endParaRPr>
                    </a:p>
                  </a:txBody>
                  <a:tcPr/>
                </a:tc>
                <a:extLst>
                  <a:ext uri="{0D108BD9-81ED-4DB2-BD59-A6C34878D82A}">
                    <a16:rowId xmlns:a16="http://schemas.microsoft.com/office/drawing/2014/main" val="1729439251"/>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TextBox 16"/>
          <p:cNvSpPr txBox="1"/>
          <p:nvPr/>
        </p:nvSpPr>
        <p:spPr>
          <a:xfrm>
            <a:off x="1714480" y="-18"/>
            <a:ext cx="7215238" cy="4893647"/>
          </a:xfrm>
          <a:prstGeom prst="rect">
            <a:avLst/>
          </a:prstGeom>
          <a:solidFill>
            <a:schemeClr val="bg1"/>
          </a:solidFill>
        </p:spPr>
        <p:txBody>
          <a:bodyPr wrap="square" rtlCol="0">
            <a:spAutoFit/>
          </a:bodyPr>
          <a:lstStyle/>
          <a:p>
            <a:pPr algn="ctr"/>
            <a:endParaRPr lang="kk-KZ" sz="1600" b="1" dirty="0" smtClean="0">
              <a:solidFill>
                <a:srgbClr val="002060"/>
              </a:solidFill>
              <a:latin typeface="Arial" pitchFamily="34" charset="0"/>
              <a:cs typeface="Arial" pitchFamily="34" charset="0"/>
            </a:endParaRPr>
          </a:p>
          <a:p>
            <a:pPr algn="ctr">
              <a:lnSpc>
                <a:spcPct val="150000"/>
              </a:lnSpc>
            </a:pPr>
            <a:r>
              <a:rPr lang="kk-KZ" sz="2000" b="1" dirty="0" smtClean="0">
                <a:latin typeface="Arial" pitchFamily="34" charset="0"/>
                <a:cs typeface="Arial" pitchFamily="34" charset="0"/>
              </a:rPr>
              <a:t>«Жиынтық </a:t>
            </a:r>
            <a:r>
              <a:rPr lang="kk-KZ" sz="2000" b="1" dirty="0">
                <a:latin typeface="Arial" pitchFamily="34" charset="0"/>
                <a:cs typeface="Arial" pitchFamily="34" charset="0"/>
              </a:rPr>
              <a:t>бағалауды өткізу кезінде Орта, техникалық және кәсіптік, орта білімнен кейінгі білім беру ұйымдары үшін білім алушылардың үлгеріміне ағымдағы бақылауды, оларды аралық және қорытынды аттестаттауды өткізудің үлгілік қағидаларын бекіту туралы» </a:t>
            </a:r>
            <a:endParaRPr lang="kk-KZ" sz="2000" b="1" dirty="0" smtClean="0">
              <a:latin typeface="Arial" pitchFamily="34" charset="0"/>
              <a:cs typeface="Arial" pitchFamily="34" charset="0"/>
            </a:endParaRPr>
          </a:p>
          <a:p>
            <a:pPr algn="ctr">
              <a:lnSpc>
                <a:spcPct val="150000"/>
              </a:lnSpc>
            </a:pPr>
            <a:r>
              <a:rPr lang="kk-KZ" sz="2000" dirty="0" smtClean="0">
                <a:latin typeface="Arial" pitchFamily="34" charset="0"/>
                <a:cs typeface="Arial" pitchFamily="34" charset="0"/>
              </a:rPr>
              <a:t>Қазақстан </a:t>
            </a:r>
            <a:r>
              <a:rPr lang="kk-KZ" sz="2000" dirty="0">
                <a:latin typeface="Arial" pitchFamily="34" charset="0"/>
                <a:cs typeface="Arial" pitchFamily="34" charset="0"/>
              </a:rPr>
              <a:t>Республикасы Білім және ғылым министрінің 2008 жылғы 18 наурыздағы  «№125 </a:t>
            </a:r>
            <a:r>
              <a:rPr lang="kk-KZ" sz="2000" dirty="0" smtClean="0">
                <a:latin typeface="Arial" pitchFamily="34" charset="0"/>
                <a:cs typeface="Arial" pitchFamily="34" charset="0"/>
              </a:rPr>
              <a:t>бұйрығы</a:t>
            </a:r>
          </a:p>
          <a:p>
            <a:pPr algn="ctr">
              <a:lnSpc>
                <a:spcPct val="150000"/>
              </a:lnSpc>
            </a:pPr>
            <a:endParaRPr lang="ru-RU" sz="1600" b="1" dirty="0" smtClean="0">
              <a:latin typeface="Arial" pitchFamily="34" charset="0"/>
              <a:cs typeface="Arial" pitchFamily="34" charset="0"/>
            </a:endParaRPr>
          </a:p>
          <a:p>
            <a:pPr algn="ctr"/>
            <a:r>
              <a:rPr lang="ru-RU" sz="1600" b="1" dirty="0" smtClean="0">
                <a:solidFill>
                  <a:srgbClr val="002060"/>
                </a:solidFill>
                <a:latin typeface="Arial" pitchFamily="34" charset="0"/>
                <a:cs typeface="Arial" pitchFamily="34" charset="0"/>
                <a:hlinkClick r:id="rId3"/>
              </a:rPr>
              <a:t>14</a:t>
            </a:r>
            <a:r>
              <a:rPr lang="ru-RU" sz="1600" b="1" dirty="0" smtClean="0">
                <a:solidFill>
                  <a:srgbClr val="002060"/>
                </a:solidFill>
                <a:latin typeface="Arial" pitchFamily="34" charset="0"/>
                <a:cs typeface="Arial" pitchFamily="34" charset="0"/>
              </a:rPr>
              <a:t>, </a:t>
            </a:r>
            <a:r>
              <a:rPr lang="ru-RU" sz="1600" b="1" dirty="0" smtClean="0">
                <a:solidFill>
                  <a:srgbClr val="002060"/>
                </a:solidFill>
                <a:latin typeface="Arial" pitchFamily="34" charset="0"/>
                <a:cs typeface="Arial" pitchFamily="34" charset="0"/>
                <a:hlinkClick r:id="rId4"/>
              </a:rPr>
              <a:t>14.1-14.3</a:t>
            </a:r>
            <a:r>
              <a:rPr lang="ru-RU" sz="1600" b="1" dirty="0" smtClean="0">
                <a:solidFill>
                  <a:srgbClr val="002060"/>
                </a:solidFill>
                <a:latin typeface="Arial" pitchFamily="34" charset="0"/>
                <a:cs typeface="Arial" pitchFamily="34" charset="0"/>
              </a:rPr>
              <a:t>, </a:t>
            </a:r>
            <a:r>
              <a:rPr lang="ru-RU" sz="1600" b="1" dirty="0" smtClean="0">
                <a:solidFill>
                  <a:srgbClr val="002060"/>
                </a:solidFill>
                <a:latin typeface="Arial" pitchFamily="34" charset="0"/>
                <a:cs typeface="Arial" pitchFamily="34" charset="0"/>
                <a:hlinkClick r:id="rId5"/>
              </a:rPr>
              <a:t>14.5</a:t>
            </a:r>
            <a:r>
              <a:rPr lang="ru-RU" sz="1600" b="1" dirty="0" smtClean="0">
                <a:solidFill>
                  <a:srgbClr val="002060"/>
                </a:solidFill>
                <a:latin typeface="Arial" pitchFamily="34" charset="0"/>
                <a:cs typeface="Arial" pitchFamily="34" charset="0"/>
              </a:rPr>
              <a:t>, </a:t>
            </a:r>
            <a:r>
              <a:rPr lang="ru-RU" sz="1600" b="1" dirty="0" smtClean="0">
                <a:solidFill>
                  <a:srgbClr val="002060"/>
                </a:solidFill>
                <a:latin typeface="Arial" pitchFamily="34" charset="0"/>
                <a:cs typeface="Arial" pitchFamily="34" charset="0"/>
                <a:hlinkClick r:id="rId6"/>
              </a:rPr>
              <a:t>14.7</a:t>
            </a:r>
            <a:r>
              <a:rPr lang="ru-RU" sz="1600" b="1" dirty="0" smtClean="0">
                <a:solidFill>
                  <a:srgbClr val="002060"/>
                </a:solidFill>
                <a:latin typeface="Arial" pitchFamily="34" charset="0"/>
                <a:cs typeface="Arial" pitchFamily="34" charset="0"/>
              </a:rPr>
              <a:t>, </a:t>
            </a:r>
            <a:r>
              <a:rPr lang="ru-RU" sz="1600" b="1" dirty="0" smtClean="0">
                <a:solidFill>
                  <a:srgbClr val="002060"/>
                </a:solidFill>
                <a:latin typeface="Arial" pitchFamily="34" charset="0"/>
                <a:cs typeface="Arial" pitchFamily="34" charset="0"/>
                <a:hlinkClick r:id="rId7"/>
              </a:rPr>
              <a:t>14.8</a:t>
            </a:r>
            <a:r>
              <a:rPr lang="ru-RU" sz="1600" b="1" dirty="0" smtClean="0">
                <a:solidFill>
                  <a:srgbClr val="002060"/>
                </a:solidFill>
                <a:latin typeface="Arial" pitchFamily="34" charset="0"/>
                <a:cs typeface="Arial" pitchFamily="34" charset="0"/>
              </a:rPr>
              <a:t>, </a:t>
            </a:r>
            <a:r>
              <a:rPr lang="ru-RU" sz="1600" b="1" dirty="0" smtClean="0">
                <a:solidFill>
                  <a:srgbClr val="002060"/>
                </a:solidFill>
                <a:latin typeface="Arial" pitchFamily="34" charset="0"/>
                <a:cs typeface="Arial" pitchFamily="34" charset="0"/>
                <a:hlinkClick r:id="rId8"/>
              </a:rPr>
              <a:t>15-18</a:t>
            </a:r>
            <a:r>
              <a:rPr lang="ru-RU" sz="1600" b="1" dirty="0" smtClean="0">
                <a:solidFill>
                  <a:srgbClr val="002060"/>
                </a:solidFill>
                <a:latin typeface="Arial" pitchFamily="34" charset="0"/>
                <a:cs typeface="Arial" pitchFamily="34" charset="0"/>
              </a:rPr>
              <a:t>, </a:t>
            </a:r>
            <a:r>
              <a:rPr lang="ru-RU" sz="1600" b="1" dirty="0" smtClean="0">
                <a:solidFill>
                  <a:srgbClr val="002060"/>
                </a:solidFill>
                <a:latin typeface="Arial" pitchFamily="34" charset="0"/>
                <a:cs typeface="Arial" pitchFamily="34" charset="0"/>
                <a:hlinkClick r:id="rId9"/>
              </a:rPr>
              <a:t>21-26</a:t>
            </a:r>
            <a:r>
              <a:rPr lang="ru-RU" sz="1600" b="1" dirty="0" smtClean="0">
                <a:solidFill>
                  <a:srgbClr val="002060"/>
                </a:solidFill>
                <a:latin typeface="Arial" pitchFamily="34" charset="0"/>
                <a:cs typeface="Arial" pitchFamily="34" charset="0"/>
              </a:rPr>
              <a:t>, </a:t>
            </a:r>
            <a:r>
              <a:rPr lang="ru-RU" sz="1600" b="1" dirty="0" smtClean="0">
                <a:solidFill>
                  <a:srgbClr val="002060"/>
                </a:solidFill>
                <a:latin typeface="Arial" pitchFamily="34" charset="0"/>
                <a:cs typeface="Arial" pitchFamily="34" charset="0"/>
                <a:hlinkClick r:id="rId10"/>
              </a:rPr>
              <a:t>29</a:t>
            </a:r>
            <a:r>
              <a:rPr lang="ru-RU" sz="1600" b="1" dirty="0" smtClean="0">
                <a:solidFill>
                  <a:srgbClr val="002060"/>
                </a:solidFill>
                <a:latin typeface="Arial" pitchFamily="34" charset="0"/>
                <a:cs typeface="Arial" pitchFamily="34" charset="0"/>
              </a:rPr>
              <a:t> </a:t>
            </a:r>
          </a:p>
          <a:p>
            <a:pPr algn="ctr"/>
            <a:r>
              <a:rPr lang="ru-RU" sz="1600" b="1" dirty="0" err="1" smtClean="0">
                <a:solidFill>
                  <a:srgbClr val="002060"/>
                </a:solidFill>
                <a:latin typeface="Arial" pitchFamily="34" charset="0"/>
                <a:cs typeface="Arial" pitchFamily="34" charset="0"/>
                <a:hlinkClick r:id="rId4"/>
              </a:rPr>
              <a:t>тармақтары</a:t>
            </a:r>
            <a:r>
              <a:rPr lang="ru-RU" sz="1600" b="1" dirty="0" smtClean="0">
                <a:solidFill>
                  <a:srgbClr val="002060"/>
                </a:solidFill>
                <a:latin typeface="Arial" pitchFamily="34" charset="0"/>
                <a:cs typeface="Arial" pitchFamily="34" charset="0"/>
                <a:hlinkClick r:id="rId4"/>
              </a:rPr>
              <a:t> мен </a:t>
            </a:r>
            <a:r>
              <a:rPr lang="ru-RU" sz="1600" b="1" dirty="0" err="1" smtClean="0">
                <a:solidFill>
                  <a:srgbClr val="002060"/>
                </a:solidFill>
                <a:latin typeface="Arial" pitchFamily="34" charset="0"/>
                <a:cs typeface="Arial" pitchFamily="34" charset="0"/>
                <a:hlinkClick r:id="rId4"/>
              </a:rPr>
              <a:t>тармақшалары</a:t>
            </a:r>
            <a:endParaRPr lang="ru-RU" sz="1600" b="1" dirty="0">
              <a:solidFill>
                <a:srgbClr val="002060"/>
              </a:solidFill>
              <a:latin typeface="Arial" pitchFamily="34" charset="0"/>
              <a:cs typeface="Arial" pitchFamily="34" charset="0"/>
              <a:hlinkClick r:id="rId4"/>
            </a:endParaRPr>
          </a:p>
        </p:txBody>
      </p:sp>
      <p:sp>
        <p:nvSpPr>
          <p:cNvPr id="18" name="Пятиугольник 17"/>
          <p:cNvSpPr/>
          <p:nvPr/>
        </p:nvSpPr>
        <p:spPr>
          <a:xfrm>
            <a:off x="8429652" y="4786328"/>
            <a:ext cx="714348" cy="35717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8572496" y="4804946"/>
            <a:ext cx="571504" cy="369332"/>
          </a:xfrm>
          <a:prstGeom prst="rect">
            <a:avLst/>
          </a:prstGeom>
          <a:noFill/>
        </p:spPr>
        <p:txBody>
          <a:bodyPr wrap="square" rtlCol="0">
            <a:spAutoFit/>
          </a:bodyPr>
          <a:lstStyle/>
          <a:p>
            <a:r>
              <a:rPr lang="ru-RU" b="1" dirty="0" smtClean="0">
                <a:solidFill>
                  <a:schemeClr val="bg1"/>
                </a:solidFill>
                <a:latin typeface="Arial" pitchFamily="34" charset="0"/>
                <a:cs typeface="Arial" pitchFamily="34" charset="0"/>
              </a:rPr>
              <a:t>3</a:t>
            </a:r>
            <a:endParaRPr lang="ru-RU"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ятиугольник 17"/>
          <p:cNvSpPr/>
          <p:nvPr/>
        </p:nvSpPr>
        <p:spPr>
          <a:xfrm>
            <a:off x="8429652" y="4786328"/>
            <a:ext cx="714348" cy="35717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8572496" y="4804946"/>
            <a:ext cx="571504" cy="369332"/>
          </a:xfrm>
          <a:prstGeom prst="rect">
            <a:avLst/>
          </a:prstGeom>
          <a:noFill/>
        </p:spPr>
        <p:txBody>
          <a:bodyPr wrap="square" rtlCol="0">
            <a:spAutoFit/>
          </a:bodyPr>
          <a:lstStyle/>
          <a:p>
            <a:r>
              <a:rPr lang="ru-RU" b="1" dirty="0" smtClean="0">
                <a:solidFill>
                  <a:schemeClr val="bg1"/>
                </a:solidFill>
                <a:latin typeface="Arial" pitchFamily="34" charset="0"/>
                <a:cs typeface="Arial" pitchFamily="34" charset="0"/>
              </a:rPr>
              <a:t>4</a:t>
            </a:r>
            <a:endParaRPr lang="ru-RU" b="1" dirty="0">
              <a:solidFill>
                <a:schemeClr val="bg1"/>
              </a:solidFill>
              <a:latin typeface="Arial" pitchFamily="34" charset="0"/>
              <a:cs typeface="Arial" pitchFamily="34" charset="0"/>
            </a:endParaRPr>
          </a:p>
        </p:txBody>
      </p:sp>
      <p:pic>
        <p:nvPicPr>
          <p:cNvPr id="6" name="Рисунок 5" descr="_1223-140.jpg"/>
          <p:cNvPicPr>
            <a:picLocks noChangeAspect="1"/>
          </p:cNvPicPr>
          <p:nvPr/>
        </p:nvPicPr>
        <p:blipFill>
          <a:blip r:embed="rId3" cstate="print">
            <a:clrChange>
              <a:clrFrom>
                <a:srgbClr val="65B7CC"/>
              </a:clrFrom>
              <a:clrTo>
                <a:srgbClr val="65B7CC">
                  <a:alpha val="0"/>
                </a:srgbClr>
              </a:clrTo>
            </a:clrChange>
          </a:blip>
          <a:stretch>
            <a:fillRect/>
          </a:stretch>
        </p:blipFill>
        <p:spPr>
          <a:xfrm>
            <a:off x="1714480" y="857238"/>
            <a:ext cx="1143008" cy="1143008"/>
          </a:xfrm>
          <a:prstGeom prst="rect">
            <a:avLst/>
          </a:prstGeom>
        </p:spPr>
      </p:pic>
      <p:sp>
        <p:nvSpPr>
          <p:cNvPr id="10" name="TextBox 9"/>
          <p:cNvSpPr txBox="1"/>
          <p:nvPr/>
        </p:nvSpPr>
        <p:spPr>
          <a:xfrm>
            <a:off x="3000332" y="923028"/>
            <a:ext cx="6143668" cy="1524007"/>
          </a:xfrm>
          <a:prstGeom prst="rect">
            <a:avLst/>
          </a:prstGeom>
          <a:solidFill>
            <a:schemeClr val="bg1"/>
          </a:solidFill>
        </p:spPr>
        <p:txBody>
          <a:bodyPr wrap="square" rtlCol="0">
            <a:spAutoFit/>
          </a:bodyPr>
          <a:lstStyle/>
          <a:p>
            <a:pPr>
              <a:lnSpc>
                <a:spcPct val="150000"/>
              </a:lnSpc>
            </a:pPr>
            <a:r>
              <a:rPr lang="kk-KZ" sz="1600" dirty="0">
                <a:latin typeface="Arial" panose="020B0604020202020204" pitchFamily="34" charset="0"/>
                <a:cs typeface="Arial" panose="020B0604020202020204" pitchFamily="34" charset="0"/>
              </a:rPr>
              <a:t>О</a:t>
            </a:r>
            <a:r>
              <a:rPr lang="kk-KZ" sz="1600" dirty="0" smtClean="0">
                <a:latin typeface="Arial" panose="020B0604020202020204" pitchFamily="34" charset="0"/>
                <a:cs typeface="Arial" panose="020B0604020202020204" pitchFamily="34" charset="0"/>
              </a:rPr>
              <a:t>қу </a:t>
            </a:r>
            <a:r>
              <a:rPr lang="kk-KZ" sz="1600" dirty="0">
                <a:latin typeface="Arial" panose="020B0604020202020204" pitchFamily="34" charset="0"/>
                <a:cs typeface="Arial" panose="020B0604020202020204" pitchFamily="34" charset="0"/>
              </a:rPr>
              <a:t>пәндерін, өткізу күні мен уақытын көрсете отырып, </a:t>
            </a:r>
            <a:r>
              <a:rPr lang="kk-KZ" sz="1600" b="1" dirty="0">
                <a:latin typeface="Arial" panose="020B0604020202020204" pitchFamily="34" charset="0"/>
                <a:cs typeface="Arial" panose="020B0604020202020204" pitchFamily="34" charset="0"/>
              </a:rPr>
              <a:t>бөлімдік </a:t>
            </a:r>
            <a:r>
              <a:rPr lang="kk-KZ" sz="1600" dirty="0">
                <a:latin typeface="Arial" panose="020B0604020202020204" pitchFamily="34" charset="0"/>
                <a:cs typeface="Arial" panose="020B0604020202020204" pitchFamily="34" charset="0"/>
              </a:rPr>
              <a:t>жиынтық</a:t>
            </a:r>
            <a:r>
              <a:rPr lang="kk-KZ" sz="1600" b="1" dirty="0">
                <a:latin typeface="Arial" panose="020B0604020202020204" pitchFamily="34" charset="0"/>
                <a:cs typeface="Arial" panose="020B0604020202020204" pitchFamily="34" charset="0"/>
              </a:rPr>
              <a:t> </a:t>
            </a:r>
            <a:r>
              <a:rPr lang="kk-KZ" sz="1600" dirty="0">
                <a:latin typeface="Arial" panose="020B0604020202020204" pitchFamily="34" charset="0"/>
                <a:cs typeface="Arial" panose="020B0604020202020204" pitchFamily="34" charset="0"/>
              </a:rPr>
              <a:t>бағалау (бұдан әрі – </a:t>
            </a:r>
            <a:r>
              <a:rPr lang="kk-KZ" sz="1600" b="1" dirty="0">
                <a:latin typeface="Arial" panose="020B0604020202020204" pitchFamily="34" charset="0"/>
                <a:cs typeface="Arial" panose="020B0604020202020204" pitchFamily="34" charset="0"/>
              </a:rPr>
              <a:t>БЖБ</a:t>
            </a:r>
            <a:r>
              <a:rPr lang="kk-KZ" sz="1600" dirty="0">
                <a:latin typeface="Arial" panose="020B0604020202020204" pitchFamily="34" charset="0"/>
                <a:cs typeface="Arial" panose="020B0604020202020204" pitchFamily="34" charset="0"/>
              </a:rPr>
              <a:t>)  мен </a:t>
            </a:r>
            <a:endParaRPr lang="kk-KZ" sz="1600" dirty="0" smtClean="0">
              <a:latin typeface="Arial" panose="020B0604020202020204" pitchFamily="34" charset="0"/>
              <a:cs typeface="Arial" panose="020B0604020202020204" pitchFamily="34" charset="0"/>
            </a:endParaRPr>
          </a:p>
          <a:p>
            <a:pPr>
              <a:lnSpc>
                <a:spcPct val="150000"/>
              </a:lnSpc>
            </a:pPr>
            <a:r>
              <a:rPr lang="kk-KZ" sz="1600" b="1" dirty="0" smtClean="0">
                <a:latin typeface="Arial" panose="020B0604020202020204" pitchFamily="34" charset="0"/>
                <a:cs typeface="Arial" panose="020B0604020202020204" pitchFamily="34" charset="0"/>
              </a:rPr>
              <a:t>тоқсандық</a:t>
            </a:r>
            <a:r>
              <a:rPr lang="kk-KZ" sz="1600" dirty="0" smtClean="0">
                <a:latin typeface="Arial" panose="020B0604020202020204" pitchFamily="34" charset="0"/>
                <a:cs typeface="Arial" panose="020B0604020202020204" pitchFamily="34" charset="0"/>
              </a:rPr>
              <a:t> </a:t>
            </a:r>
            <a:r>
              <a:rPr lang="kk-KZ" sz="1600" dirty="0">
                <a:latin typeface="Arial" panose="020B0604020202020204" pitchFamily="34" charset="0"/>
                <a:cs typeface="Arial" panose="020B0604020202020204" pitchFamily="34" charset="0"/>
              </a:rPr>
              <a:t>жиынтық бағалауды (бұдан әрі – </a:t>
            </a:r>
            <a:r>
              <a:rPr lang="kk-KZ" sz="1600" b="1" dirty="0">
                <a:latin typeface="Arial" panose="020B0604020202020204" pitchFamily="34" charset="0"/>
                <a:cs typeface="Arial" panose="020B0604020202020204" pitchFamily="34" charset="0"/>
              </a:rPr>
              <a:t>ТЖБ</a:t>
            </a:r>
            <a:r>
              <a:rPr lang="kk-KZ" sz="1600" dirty="0">
                <a:latin typeface="Arial" panose="020B0604020202020204" pitchFamily="34" charset="0"/>
                <a:cs typeface="Arial" panose="020B0604020202020204" pitchFamily="34" charset="0"/>
              </a:rPr>
              <a:t>)  тапсырудың икемді кестесі жасалады.</a:t>
            </a:r>
            <a:endParaRPr lang="ru-RU" sz="1600" dirty="0">
              <a:latin typeface="Arial" panose="020B0604020202020204" pitchFamily="34" charset="0"/>
              <a:cs typeface="Arial" panose="020B0604020202020204" pitchFamily="34" charset="0"/>
            </a:endParaRPr>
          </a:p>
        </p:txBody>
      </p:sp>
      <p:sp>
        <p:nvSpPr>
          <p:cNvPr id="11" name="TextBox 10"/>
          <p:cNvSpPr txBox="1"/>
          <p:nvPr/>
        </p:nvSpPr>
        <p:spPr>
          <a:xfrm>
            <a:off x="2000232" y="2675941"/>
            <a:ext cx="6786610" cy="1538883"/>
          </a:xfrm>
          <a:prstGeom prst="rect">
            <a:avLst/>
          </a:prstGeom>
          <a:solidFill>
            <a:schemeClr val="bg1"/>
          </a:solidFill>
        </p:spPr>
        <p:txBody>
          <a:bodyPr wrap="square" rtlCol="0">
            <a:spAutoFit/>
          </a:bodyPr>
          <a:lstStyle/>
          <a:p>
            <a:pPr algn="just"/>
            <a:endParaRPr lang="kk-KZ" sz="1600" b="1" dirty="0" smtClean="0">
              <a:solidFill>
                <a:srgbClr val="002060"/>
              </a:solidFill>
              <a:latin typeface="Arial" pitchFamily="34" charset="0"/>
              <a:cs typeface="Arial" pitchFamily="34" charset="0"/>
            </a:endParaRPr>
          </a:p>
          <a:p>
            <a:pPr algn="just" hangingPunct="0"/>
            <a:r>
              <a:rPr lang="kk-KZ" sz="2000" b="1" dirty="0">
                <a:latin typeface="Arial" panose="020B0604020202020204" pitchFamily="34" charset="0"/>
                <a:cs typeface="Arial" panose="020B0604020202020204" pitchFamily="34" charset="0"/>
              </a:rPr>
              <a:t>БЖБ</a:t>
            </a:r>
            <a:r>
              <a:rPr lang="kk-KZ" sz="2000" dirty="0">
                <a:latin typeface="Arial" panose="020B0604020202020204" pitchFamily="34" charset="0"/>
                <a:cs typeface="Arial" panose="020B0604020202020204" pitchFamily="34" charset="0"/>
              </a:rPr>
              <a:t> мен </a:t>
            </a:r>
            <a:r>
              <a:rPr lang="kk-KZ" sz="2000" b="1" dirty="0">
                <a:latin typeface="Arial" panose="020B0604020202020204" pitchFamily="34" charset="0"/>
                <a:cs typeface="Arial" panose="020B0604020202020204" pitchFamily="34" charset="0"/>
              </a:rPr>
              <a:t>ТЖБ </a:t>
            </a:r>
            <a:r>
              <a:rPr lang="kk-KZ" sz="2000" dirty="0">
                <a:latin typeface="Arial" panose="020B0604020202020204" pitchFamily="34" charset="0"/>
                <a:cs typeface="Arial" panose="020B0604020202020204" pitchFamily="34" charset="0"/>
              </a:rPr>
              <a:t>саны бір күнде </a:t>
            </a:r>
            <a:r>
              <a:rPr lang="kk-KZ" sz="2000" b="1" dirty="0">
                <a:latin typeface="Arial" panose="020B0604020202020204" pitchFamily="34" charset="0"/>
                <a:cs typeface="Arial" panose="020B0604020202020204" pitchFamily="34" charset="0"/>
              </a:rPr>
              <a:t>үш</a:t>
            </a:r>
            <a:r>
              <a:rPr lang="kk-KZ" sz="2000" dirty="0">
                <a:latin typeface="Arial" panose="020B0604020202020204" pitchFamily="34" charset="0"/>
                <a:cs typeface="Arial" panose="020B0604020202020204" pitchFamily="34" charset="0"/>
              </a:rPr>
              <a:t> жиынтық жұмыстан аспауы тиіс.</a:t>
            </a:r>
            <a:endParaRPr lang="ru-RU" sz="2000" dirty="0">
              <a:latin typeface="Arial" panose="020B0604020202020204" pitchFamily="34" charset="0"/>
              <a:cs typeface="Arial" panose="020B0604020202020204" pitchFamily="34" charset="0"/>
            </a:endParaRPr>
          </a:p>
          <a:p>
            <a:pPr algn="just" hangingPunct="0"/>
            <a:endParaRPr lang="ru-RU" sz="2000" dirty="0" smtClean="0">
              <a:latin typeface="Arial" pitchFamily="34" charset="0"/>
              <a:cs typeface="Arial" pitchFamily="34" charset="0"/>
            </a:endParaRPr>
          </a:p>
          <a:p>
            <a:pPr algn="just" hangingPunct="0"/>
            <a:r>
              <a:rPr lang="kk-KZ" dirty="0" smtClean="0">
                <a:latin typeface="Arial" pitchFamily="34" charset="0"/>
                <a:cs typeface="Arial" pitchFamily="34" charset="0"/>
              </a:rPr>
              <a:t> </a:t>
            </a:r>
            <a:endParaRPr lang="ru-RU"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714480" y="1428742"/>
            <a:ext cx="6858048" cy="3108543"/>
          </a:xfrm>
          <a:prstGeom prst="rect">
            <a:avLst/>
          </a:prstGeom>
          <a:solidFill>
            <a:schemeClr val="bg1"/>
          </a:solidFill>
        </p:spPr>
        <p:txBody>
          <a:bodyPr wrap="square" rtlCol="0">
            <a:spAutoFit/>
          </a:bodyPr>
          <a:lstStyle/>
          <a:p>
            <a:r>
              <a:rPr lang="kk-KZ" b="1" u="sng" dirty="0" smtClean="0">
                <a:latin typeface="Arial" pitchFamily="34" charset="0"/>
                <a:cs typeface="Arial" pitchFamily="34" charset="0"/>
              </a:rPr>
              <a:t>БЖБ</a:t>
            </a:r>
            <a:r>
              <a:rPr lang="kk-KZ" u="sng" dirty="0" smtClean="0">
                <a:latin typeface="Arial" pitchFamily="34" charset="0"/>
                <a:cs typeface="Arial" pitchFamily="34" charset="0"/>
              </a:rPr>
              <a:t> ӨТКІЗУ МЕРЗІМІ </a:t>
            </a:r>
            <a:r>
              <a:rPr lang="kk-KZ" dirty="0" smtClean="0">
                <a:latin typeface="Arial" pitchFamily="34" charset="0"/>
                <a:cs typeface="Arial" pitchFamily="34" charset="0"/>
              </a:rPr>
              <a:t>оқу жүктемесі аптасына </a:t>
            </a:r>
            <a:r>
              <a:rPr lang="kk-KZ" b="1" dirty="0" smtClean="0">
                <a:latin typeface="Arial" pitchFamily="34" charset="0"/>
                <a:cs typeface="Arial" pitchFamily="34" charset="0"/>
              </a:rPr>
              <a:t>2</a:t>
            </a:r>
            <a:r>
              <a:rPr lang="kk-KZ" dirty="0" smtClean="0">
                <a:latin typeface="Arial" pitchFamily="34" charset="0"/>
                <a:cs typeface="Arial" pitchFamily="34" charset="0"/>
              </a:rPr>
              <a:t> </a:t>
            </a:r>
            <a:r>
              <a:rPr lang="kk-KZ" b="1" dirty="0" smtClean="0">
                <a:latin typeface="Arial" pitchFamily="34" charset="0"/>
                <a:cs typeface="Arial" pitchFamily="34" charset="0"/>
              </a:rPr>
              <a:t>және одан артық сағатты </a:t>
            </a:r>
            <a:r>
              <a:rPr lang="kk-KZ" dirty="0" smtClean="0">
                <a:latin typeface="Arial" pitchFamily="34" charset="0"/>
                <a:cs typeface="Arial" pitchFamily="34" charset="0"/>
              </a:rPr>
              <a:t>құрайтын оқу пәндері бойынша</a:t>
            </a:r>
          </a:p>
          <a:p>
            <a:r>
              <a:rPr lang="kk-KZ" b="1" dirty="0" smtClean="0">
                <a:latin typeface="Arial" pitchFamily="34" charset="0"/>
                <a:cs typeface="Arial" pitchFamily="34" charset="0"/>
              </a:rPr>
              <a:t>                                                          2020 жылғы 4-11 мамыр;</a:t>
            </a:r>
          </a:p>
          <a:p>
            <a:pPr algn="just"/>
            <a:r>
              <a:rPr lang="kk-KZ" sz="2000" b="1" dirty="0" smtClean="0">
                <a:latin typeface="Arial" pitchFamily="34" charset="0"/>
                <a:cs typeface="Arial" pitchFamily="34" charset="0"/>
              </a:rPr>
              <a:t>                                                               </a:t>
            </a:r>
            <a:endParaRPr lang="kk-KZ" b="1" dirty="0" smtClean="0">
              <a:latin typeface="Arial" pitchFamily="34" charset="0"/>
              <a:cs typeface="Arial" pitchFamily="34" charset="0"/>
            </a:endParaRPr>
          </a:p>
          <a:p>
            <a:r>
              <a:rPr lang="kk-KZ" sz="2000" dirty="0" smtClean="0"/>
              <a:t>                 </a:t>
            </a:r>
            <a:r>
              <a:rPr lang="kk-KZ" dirty="0" smtClean="0">
                <a:latin typeface="Arial" pitchFamily="34" charset="0"/>
                <a:cs typeface="Arial" pitchFamily="34" charset="0"/>
              </a:rPr>
              <a:t>оқу жүктемесі аптасына </a:t>
            </a:r>
            <a:r>
              <a:rPr lang="kk-KZ" b="1" dirty="0" smtClean="0">
                <a:latin typeface="Arial" pitchFamily="34" charset="0"/>
                <a:cs typeface="Arial" pitchFamily="34" charset="0"/>
              </a:rPr>
              <a:t>1 сағатты </a:t>
            </a:r>
            <a:r>
              <a:rPr lang="kk-KZ" dirty="0" smtClean="0">
                <a:latin typeface="Arial" pitchFamily="34" charset="0"/>
                <a:cs typeface="Arial" pitchFamily="34" charset="0"/>
              </a:rPr>
              <a:t>құрайтын оқу </a:t>
            </a:r>
          </a:p>
          <a:p>
            <a:r>
              <a:rPr lang="kk-KZ" dirty="0" smtClean="0">
                <a:latin typeface="Arial" pitchFamily="34" charset="0"/>
                <a:cs typeface="Arial" pitchFamily="34" charset="0"/>
              </a:rPr>
              <a:t>               пәндерінен бөлім бойынша </a:t>
            </a:r>
            <a:r>
              <a:rPr lang="kk-KZ" b="1" dirty="0" smtClean="0">
                <a:latin typeface="Arial" pitchFamily="34" charset="0"/>
                <a:cs typeface="Arial" pitchFamily="34" charset="0"/>
              </a:rPr>
              <a:t>1</a:t>
            </a:r>
            <a:r>
              <a:rPr lang="kk-KZ" dirty="0" smtClean="0">
                <a:latin typeface="Arial" pitchFamily="34" charset="0"/>
                <a:cs typeface="Arial" pitchFamily="34" charset="0"/>
              </a:rPr>
              <a:t> жиынтық жұмыс </a:t>
            </a:r>
          </a:p>
          <a:p>
            <a:r>
              <a:rPr lang="kk-KZ" dirty="0" smtClean="0">
                <a:latin typeface="Arial" pitchFamily="34" charset="0"/>
                <a:cs typeface="Arial" pitchFamily="34" charset="0"/>
              </a:rPr>
              <a:t>               жүргізіледі; </a:t>
            </a:r>
          </a:p>
          <a:p>
            <a:endParaRPr lang="kk-KZ" sz="800" dirty="0" smtClean="0">
              <a:latin typeface="Arial" pitchFamily="34" charset="0"/>
              <a:cs typeface="Arial" pitchFamily="34" charset="0"/>
            </a:endParaRPr>
          </a:p>
          <a:p>
            <a:pPr algn="just"/>
            <a:r>
              <a:rPr lang="kk-KZ" b="1" u="sng" dirty="0" smtClean="0">
                <a:latin typeface="Arial" pitchFamily="34" charset="0"/>
                <a:cs typeface="Arial" pitchFamily="34" charset="0"/>
              </a:rPr>
              <a:t>БЖБ</a:t>
            </a:r>
            <a:r>
              <a:rPr lang="kk-KZ" u="sng" dirty="0" smtClean="0">
                <a:latin typeface="Arial" pitchFamily="34" charset="0"/>
                <a:cs typeface="Arial" pitchFamily="34" charset="0"/>
              </a:rPr>
              <a:t> ӨТКІЗУ МЕРЗІМІ </a:t>
            </a:r>
            <a:r>
              <a:rPr lang="kk-KZ" dirty="0" smtClean="0">
                <a:latin typeface="Arial" pitchFamily="34" charset="0"/>
                <a:cs typeface="Arial" pitchFamily="34" charset="0"/>
              </a:rPr>
              <a:t>оқу жүктемесі аптасына </a:t>
            </a:r>
            <a:r>
              <a:rPr lang="kk-KZ" b="1" dirty="0" smtClean="0">
                <a:latin typeface="Arial" pitchFamily="34" charset="0"/>
                <a:cs typeface="Arial" pitchFamily="34" charset="0"/>
              </a:rPr>
              <a:t>1 сағатты </a:t>
            </a:r>
            <a:r>
              <a:rPr lang="kk-KZ" dirty="0" smtClean="0">
                <a:latin typeface="Arial" pitchFamily="34" charset="0"/>
                <a:cs typeface="Arial" pitchFamily="34" charset="0"/>
              </a:rPr>
              <a:t>құрайтын оқу пәндері </a:t>
            </a:r>
            <a:r>
              <a:rPr lang="kk-KZ" sz="2000" dirty="0" smtClean="0"/>
              <a:t>бойынша</a:t>
            </a:r>
          </a:p>
          <a:p>
            <a:pPr algn="just"/>
            <a:r>
              <a:rPr lang="kk-KZ" sz="2000" b="1" dirty="0" smtClean="0">
                <a:latin typeface="Arial" pitchFamily="34" charset="0"/>
                <a:cs typeface="Arial" pitchFamily="34" charset="0"/>
              </a:rPr>
              <a:t>                                                     </a:t>
            </a:r>
            <a:r>
              <a:rPr lang="kk-KZ" b="1" dirty="0" smtClean="0">
                <a:latin typeface="Arial" pitchFamily="34" charset="0"/>
                <a:cs typeface="Arial" pitchFamily="34" charset="0"/>
              </a:rPr>
              <a:t>2020 жылғы 11-15 мамыр.</a:t>
            </a:r>
            <a:endParaRPr lang="ru-RU" b="1" dirty="0" smtClean="0">
              <a:latin typeface="Arial" pitchFamily="34" charset="0"/>
              <a:cs typeface="Arial" pitchFamily="34" charset="0"/>
            </a:endParaRPr>
          </a:p>
        </p:txBody>
      </p:sp>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ятиугольник 17"/>
          <p:cNvSpPr/>
          <p:nvPr/>
        </p:nvSpPr>
        <p:spPr>
          <a:xfrm>
            <a:off x="8429652" y="4786328"/>
            <a:ext cx="714348" cy="35717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8572496" y="4804946"/>
            <a:ext cx="571504" cy="369332"/>
          </a:xfrm>
          <a:prstGeom prst="rect">
            <a:avLst/>
          </a:prstGeom>
          <a:noFill/>
        </p:spPr>
        <p:txBody>
          <a:bodyPr wrap="square" rtlCol="0">
            <a:spAutoFit/>
          </a:bodyPr>
          <a:lstStyle/>
          <a:p>
            <a:r>
              <a:rPr lang="ru-RU" b="1" dirty="0" smtClean="0">
                <a:solidFill>
                  <a:schemeClr val="bg1"/>
                </a:solidFill>
                <a:latin typeface="Arial" pitchFamily="34" charset="0"/>
                <a:cs typeface="Arial" pitchFamily="34" charset="0"/>
              </a:rPr>
              <a:t>5</a:t>
            </a:r>
            <a:endParaRPr lang="ru-RU" b="1" dirty="0">
              <a:solidFill>
                <a:schemeClr val="bg1"/>
              </a:solidFill>
              <a:latin typeface="Arial" pitchFamily="34" charset="0"/>
              <a:cs typeface="Arial" pitchFamily="34" charset="0"/>
            </a:endParaRPr>
          </a:p>
        </p:txBody>
      </p:sp>
      <p:sp>
        <p:nvSpPr>
          <p:cNvPr id="10" name="TextBox 9"/>
          <p:cNvSpPr txBox="1"/>
          <p:nvPr/>
        </p:nvSpPr>
        <p:spPr>
          <a:xfrm>
            <a:off x="1643042" y="142858"/>
            <a:ext cx="7286676" cy="1338828"/>
          </a:xfrm>
          <a:prstGeom prst="rect">
            <a:avLst/>
          </a:prstGeom>
          <a:solidFill>
            <a:schemeClr val="bg1"/>
          </a:solidFill>
        </p:spPr>
        <p:txBody>
          <a:bodyPr wrap="square" rtlCol="0">
            <a:spAutoFit/>
          </a:bodyPr>
          <a:lstStyle/>
          <a:p>
            <a:pPr hangingPunct="0"/>
            <a:r>
              <a:rPr lang="kk-KZ" sz="2000" b="1" dirty="0" smtClean="0">
                <a:latin typeface="Arial" pitchFamily="34" charset="0"/>
                <a:cs typeface="Arial" pitchFamily="34" charset="0"/>
              </a:rPr>
              <a:t>1-10-Х СЫНЫПТАРДА ОҚУ ПӘНДЕРІ БОЙЫНША:</a:t>
            </a:r>
          </a:p>
          <a:p>
            <a:pPr lvl="0"/>
            <a:endParaRPr lang="kk-KZ" sz="700" dirty="0" smtClean="0">
              <a:latin typeface="Arial" pitchFamily="34" charset="0"/>
              <a:cs typeface="Arial" pitchFamily="34" charset="0"/>
            </a:endParaRPr>
          </a:p>
          <a:p>
            <a:pPr lvl="0"/>
            <a:r>
              <a:rPr lang="kk-KZ" dirty="0" smtClean="0">
                <a:latin typeface="Arial" pitchFamily="34" charset="0"/>
                <a:cs typeface="Arial" pitchFamily="34" charset="0"/>
              </a:rPr>
              <a:t>	</a:t>
            </a:r>
            <a:r>
              <a:rPr lang="kk-KZ" dirty="0" smtClean="0"/>
              <a:t> </a:t>
            </a:r>
            <a:r>
              <a:rPr lang="kk-KZ" dirty="0" smtClean="0">
                <a:latin typeface="Arial" pitchFamily="34" charset="0"/>
                <a:cs typeface="Arial" pitchFamily="34" charset="0"/>
              </a:rPr>
              <a:t>апталық жүктемесі </a:t>
            </a:r>
            <a:r>
              <a:rPr lang="kk-KZ" b="1" dirty="0" smtClean="0">
                <a:latin typeface="Arial" pitchFamily="34" charset="0"/>
                <a:cs typeface="Arial" pitchFamily="34" charset="0"/>
              </a:rPr>
              <a:t>2</a:t>
            </a:r>
            <a:r>
              <a:rPr lang="kk-KZ" dirty="0" smtClean="0">
                <a:latin typeface="Arial" pitchFamily="34" charset="0"/>
                <a:cs typeface="Arial" pitchFamily="34" charset="0"/>
              </a:rPr>
              <a:t> </a:t>
            </a:r>
            <a:r>
              <a:rPr lang="kk-KZ" b="1" dirty="0" smtClean="0">
                <a:latin typeface="Arial" pitchFamily="34" charset="0"/>
                <a:cs typeface="Arial" pitchFamily="34" charset="0"/>
              </a:rPr>
              <a:t>және одан артық </a:t>
            </a:r>
            <a:r>
              <a:rPr lang="kk-KZ" dirty="0" smtClean="0">
                <a:latin typeface="Arial" pitchFamily="34" charset="0"/>
                <a:cs typeface="Arial" pitchFamily="34" charset="0"/>
              </a:rPr>
              <a:t>сағатты  </a:t>
            </a:r>
          </a:p>
          <a:p>
            <a:pPr lvl="0"/>
            <a:r>
              <a:rPr lang="kk-KZ" dirty="0" smtClean="0">
                <a:latin typeface="Arial" pitchFamily="34" charset="0"/>
                <a:cs typeface="Arial" pitchFamily="34" charset="0"/>
              </a:rPr>
              <a:t>               құрайтын оқу пәндерінен бөлім бойынша </a:t>
            </a:r>
            <a:r>
              <a:rPr lang="ru-RU" b="1" dirty="0" smtClean="0">
                <a:latin typeface="Arial" pitchFamily="34" charset="0"/>
                <a:cs typeface="Arial" pitchFamily="34" charset="0"/>
              </a:rPr>
              <a:t>1</a:t>
            </a:r>
            <a:r>
              <a:rPr lang="ru-RU" dirty="0" smtClean="0">
                <a:latin typeface="Arial" pitchFamily="34" charset="0"/>
                <a:cs typeface="Arial" pitchFamily="34" charset="0"/>
              </a:rPr>
              <a:t> </a:t>
            </a:r>
            <a:r>
              <a:rPr lang="kk-KZ" dirty="0" smtClean="0">
                <a:latin typeface="Arial" pitchFamily="34" charset="0"/>
                <a:cs typeface="Arial" pitchFamily="34" charset="0"/>
              </a:rPr>
              <a:t>жиынтық   </a:t>
            </a:r>
          </a:p>
          <a:p>
            <a:pPr lvl="0"/>
            <a:r>
              <a:rPr lang="kk-KZ" dirty="0" smtClean="0">
                <a:latin typeface="Arial" pitchFamily="34" charset="0"/>
                <a:cs typeface="Arial" pitchFamily="34" charset="0"/>
              </a:rPr>
              <a:t>               жұмыс жүргізіледі;</a:t>
            </a:r>
            <a:endParaRPr lang="ru-RU" dirty="0" smtClean="0">
              <a:latin typeface="Arial" pitchFamily="34" charset="0"/>
              <a:cs typeface="Arial" pitchFamily="34" charset="0"/>
            </a:endParaRPr>
          </a:p>
        </p:txBody>
      </p:sp>
      <p:cxnSp>
        <p:nvCxnSpPr>
          <p:cNvPr id="12" name="Прямая соединительная линия 11"/>
          <p:cNvCxnSpPr/>
          <p:nvPr/>
        </p:nvCxnSpPr>
        <p:spPr>
          <a:xfrm>
            <a:off x="2428860" y="2500312"/>
            <a:ext cx="5786478"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27650" name="Picture 2" descr="Администрация Орловского района&quot; — card of the user iosif t. in ..."/>
          <p:cNvPicPr>
            <a:picLocks noChangeAspect="1" noChangeArrowheads="1"/>
          </p:cNvPicPr>
          <p:nvPr/>
        </p:nvPicPr>
        <p:blipFill>
          <a:blip r:embed="rId3" cstate="print"/>
          <a:srcRect/>
          <a:stretch>
            <a:fillRect/>
          </a:stretch>
        </p:blipFill>
        <p:spPr bwMode="auto">
          <a:xfrm>
            <a:off x="1714480" y="571486"/>
            <a:ext cx="974333" cy="909631"/>
          </a:xfrm>
          <a:prstGeom prst="rect">
            <a:avLst/>
          </a:prstGeom>
          <a:noFill/>
        </p:spPr>
      </p:pic>
      <p:pic>
        <p:nvPicPr>
          <p:cNvPr id="23" name="Picture 2" descr="Администрация Орловского района&quot; — card of the user iosif t. in ..."/>
          <p:cNvPicPr>
            <a:picLocks noChangeAspect="1" noChangeArrowheads="1"/>
          </p:cNvPicPr>
          <p:nvPr/>
        </p:nvPicPr>
        <p:blipFill>
          <a:blip r:embed="rId3" cstate="print"/>
          <a:srcRect/>
          <a:stretch>
            <a:fillRect/>
          </a:stretch>
        </p:blipFill>
        <p:spPr bwMode="auto">
          <a:xfrm>
            <a:off x="1785918" y="2571750"/>
            <a:ext cx="974333" cy="909631"/>
          </a:xfrm>
          <a:prstGeom prst="rect">
            <a:avLst/>
          </a:prstGeom>
          <a:noFill/>
        </p:spPr>
      </p:pic>
      <p:cxnSp>
        <p:nvCxnSpPr>
          <p:cNvPr id="13" name="Прямая соединительная линия 12"/>
          <p:cNvCxnSpPr/>
          <p:nvPr/>
        </p:nvCxnSpPr>
        <p:spPr>
          <a:xfrm>
            <a:off x="2500298" y="4500576"/>
            <a:ext cx="578647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21"/>
          <p:cNvSpPr txBox="1"/>
          <p:nvPr/>
        </p:nvSpPr>
        <p:spPr>
          <a:xfrm>
            <a:off x="1643042" y="4527965"/>
            <a:ext cx="6715172" cy="615553"/>
          </a:xfrm>
          <a:prstGeom prst="rect">
            <a:avLst/>
          </a:prstGeom>
          <a:noFill/>
        </p:spPr>
        <p:txBody>
          <a:bodyPr wrap="square" lIns="0" tIns="0" rIns="0" bIns="0"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hangingPunct="0"/>
            <a:r>
              <a:rPr lang="kk-KZ" sz="2000" b="1" dirty="0" smtClean="0">
                <a:latin typeface="Arial" pitchFamily="34" charset="0"/>
                <a:cs typeface="Arial" pitchFamily="34" charset="0"/>
              </a:rPr>
              <a:t>1-10 сыныптарда ТЖБ өткізу мерзімі: </a:t>
            </a:r>
          </a:p>
          <a:p>
            <a:pPr hangingPunct="0"/>
            <a:r>
              <a:rPr lang="kk-KZ" sz="2000" b="1" dirty="0">
                <a:latin typeface="Arial" pitchFamily="34" charset="0"/>
                <a:cs typeface="Arial" pitchFamily="34" charset="0"/>
              </a:rPr>
              <a:t> </a:t>
            </a:r>
            <a:r>
              <a:rPr lang="kk-KZ" sz="2000" b="1" dirty="0" smtClean="0">
                <a:latin typeface="Arial" pitchFamily="34" charset="0"/>
                <a:cs typeface="Arial" pitchFamily="34" charset="0"/>
              </a:rPr>
              <a:t>                                            2020 жылғы 18-22 мамыр.</a:t>
            </a:r>
            <a:endParaRPr lang="ru-RU"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ятиугольник 17"/>
          <p:cNvSpPr/>
          <p:nvPr/>
        </p:nvSpPr>
        <p:spPr>
          <a:xfrm>
            <a:off x="8429652" y="4786328"/>
            <a:ext cx="714348" cy="35717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8572496" y="4804946"/>
            <a:ext cx="571504" cy="369332"/>
          </a:xfrm>
          <a:prstGeom prst="rect">
            <a:avLst/>
          </a:prstGeom>
          <a:noFill/>
        </p:spPr>
        <p:txBody>
          <a:bodyPr wrap="square" rtlCol="0">
            <a:spAutoFit/>
          </a:bodyPr>
          <a:lstStyle/>
          <a:p>
            <a:r>
              <a:rPr lang="ru-RU" b="1" dirty="0" smtClean="0">
                <a:solidFill>
                  <a:schemeClr val="bg1"/>
                </a:solidFill>
                <a:latin typeface="Arial" pitchFamily="34" charset="0"/>
                <a:cs typeface="Arial" pitchFamily="34" charset="0"/>
              </a:rPr>
              <a:t>6</a:t>
            </a:r>
            <a:endParaRPr lang="ru-RU" b="1" dirty="0">
              <a:solidFill>
                <a:schemeClr val="bg1"/>
              </a:solidFill>
              <a:latin typeface="Arial" pitchFamily="34" charset="0"/>
              <a:cs typeface="Arial" pitchFamily="34" charset="0"/>
            </a:endParaRPr>
          </a:p>
        </p:txBody>
      </p:sp>
      <p:sp>
        <p:nvSpPr>
          <p:cNvPr id="10" name="TextBox 9"/>
          <p:cNvSpPr txBox="1"/>
          <p:nvPr/>
        </p:nvSpPr>
        <p:spPr>
          <a:xfrm>
            <a:off x="1612548" y="214296"/>
            <a:ext cx="7286676" cy="4378122"/>
          </a:xfrm>
          <a:prstGeom prst="rect">
            <a:avLst/>
          </a:prstGeom>
          <a:solidFill>
            <a:schemeClr val="bg1"/>
          </a:solidFill>
        </p:spPr>
        <p:txBody>
          <a:bodyPr wrap="square" rtlCol="0">
            <a:spAutoFit/>
          </a:bodyPr>
          <a:lstStyle/>
          <a:p>
            <a:pPr hangingPunct="0"/>
            <a:r>
              <a:rPr lang="kk-KZ" sz="2000" b="1" u="sng" dirty="0" smtClean="0">
                <a:latin typeface="Arial" pitchFamily="34" charset="0"/>
                <a:cs typeface="Arial" pitchFamily="34" charset="0"/>
              </a:rPr>
              <a:t>ӨТКІЗУ УАҚЫТЫ: </a:t>
            </a:r>
          </a:p>
          <a:p>
            <a:pPr hangingPunct="0">
              <a:lnSpc>
                <a:spcPct val="150000"/>
              </a:lnSpc>
            </a:pPr>
            <a:r>
              <a:rPr lang="kk-KZ" b="1" dirty="0" smtClean="0">
                <a:latin typeface="Arial" pitchFamily="34" charset="0"/>
                <a:cs typeface="Arial" pitchFamily="34" charset="0"/>
              </a:rPr>
              <a:t>                     </a:t>
            </a:r>
            <a:r>
              <a:rPr lang="kk-KZ" sz="2000" b="1" dirty="0" smtClean="0">
                <a:latin typeface="Arial" pitchFamily="34" charset="0"/>
                <a:cs typeface="Arial" pitchFamily="34" charset="0"/>
              </a:rPr>
              <a:t>БЖБ</a:t>
            </a:r>
            <a:r>
              <a:rPr lang="kk-KZ" dirty="0" smtClean="0">
                <a:latin typeface="Arial" pitchFamily="34" charset="0"/>
                <a:cs typeface="Arial" pitchFamily="34" charset="0"/>
              </a:rPr>
              <a:t> – </a:t>
            </a:r>
            <a:r>
              <a:rPr lang="kk-KZ" sz="2000" b="1" dirty="0" smtClean="0">
                <a:latin typeface="Arial" pitchFamily="34" charset="0"/>
                <a:cs typeface="Arial" pitchFamily="34" charset="0"/>
              </a:rPr>
              <a:t>20</a:t>
            </a:r>
            <a:r>
              <a:rPr lang="kk-KZ" dirty="0" smtClean="0">
                <a:latin typeface="Arial" pitchFamily="34" charset="0"/>
                <a:cs typeface="Arial" pitchFamily="34" charset="0"/>
              </a:rPr>
              <a:t> минут, </a:t>
            </a:r>
          </a:p>
          <a:p>
            <a:pPr hangingPunct="0"/>
            <a:r>
              <a:rPr lang="kk-KZ" dirty="0" smtClean="0">
                <a:latin typeface="Arial" pitchFamily="34" charset="0"/>
                <a:cs typeface="Arial" pitchFamily="34" charset="0"/>
              </a:rPr>
              <a:t>                                           </a:t>
            </a:r>
            <a:r>
              <a:rPr lang="kk-KZ" sz="2000" b="1" dirty="0" smtClean="0">
                <a:latin typeface="Arial" pitchFamily="34" charset="0"/>
                <a:cs typeface="Arial" pitchFamily="34" charset="0"/>
              </a:rPr>
              <a:t>ТЖБ</a:t>
            </a:r>
            <a:r>
              <a:rPr lang="kk-KZ" dirty="0" smtClean="0">
                <a:latin typeface="Arial" pitchFamily="34" charset="0"/>
                <a:cs typeface="Arial" pitchFamily="34" charset="0"/>
              </a:rPr>
              <a:t> – </a:t>
            </a:r>
            <a:r>
              <a:rPr lang="kk-KZ" sz="2000" b="1" dirty="0" smtClean="0">
                <a:latin typeface="Arial" pitchFamily="34" charset="0"/>
                <a:cs typeface="Arial" pitchFamily="34" charset="0"/>
              </a:rPr>
              <a:t>40</a:t>
            </a:r>
            <a:r>
              <a:rPr lang="kk-KZ" dirty="0" smtClean="0">
                <a:latin typeface="Arial" pitchFamily="34" charset="0"/>
                <a:cs typeface="Arial" pitchFamily="34" charset="0"/>
              </a:rPr>
              <a:t> минут.</a:t>
            </a:r>
          </a:p>
          <a:p>
            <a:pPr hangingPunct="0"/>
            <a:endParaRPr lang="kk-KZ" sz="1050" dirty="0" smtClean="0">
              <a:latin typeface="Arial" pitchFamily="34" charset="0"/>
              <a:cs typeface="Arial" pitchFamily="34" charset="0"/>
            </a:endParaRPr>
          </a:p>
          <a:p>
            <a:pPr algn="just" hangingPunct="0"/>
            <a:r>
              <a:rPr lang="kk-KZ" b="1" dirty="0" smtClean="0">
                <a:latin typeface="Arial" pitchFamily="34" charset="0"/>
                <a:cs typeface="Arial" pitchFamily="34" charset="0"/>
              </a:rPr>
              <a:t>1-4-сынып</a:t>
            </a:r>
            <a:r>
              <a:rPr lang="kk-KZ" dirty="0" smtClean="0">
                <a:latin typeface="Arial" pitchFamily="34" charset="0"/>
                <a:cs typeface="Arial" pitchFamily="34" charset="0"/>
              </a:rPr>
              <a:t> </a:t>
            </a:r>
            <a:r>
              <a:rPr lang="kk-KZ" dirty="0">
                <a:latin typeface="Arial" pitchFamily="34" charset="0"/>
                <a:cs typeface="Arial" pitchFamily="34" charset="0"/>
              </a:rPr>
              <a:t>білім алушылары үшін БЖБ және ТЖБ өткізу уақыты </a:t>
            </a:r>
            <a:r>
              <a:rPr lang="kk-KZ" b="1" dirty="0">
                <a:latin typeface="Arial" pitchFamily="34" charset="0"/>
                <a:cs typeface="Arial" pitchFamily="34" charset="0"/>
              </a:rPr>
              <a:t>регламенттелмейді. </a:t>
            </a:r>
            <a:endParaRPr lang="ru-RU" b="1" dirty="0">
              <a:latin typeface="Arial" pitchFamily="34" charset="0"/>
              <a:cs typeface="Arial" pitchFamily="34" charset="0"/>
            </a:endParaRPr>
          </a:p>
          <a:p>
            <a:pPr algn="just" hangingPunct="0"/>
            <a:endParaRPr lang="ru-RU" dirty="0" smtClean="0">
              <a:latin typeface="Arial" pitchFamily="34" charset="0"/>
              <a:cs typeface="Arial" pitchFamily="34" charset="0"/>
            </a:endParaRPr>
          </a:p>
          <a:p>
            <a:pPr algn="just" hangingPunct="0"/>
            <a:endParaRPr lang="ru-RU" dirty="0" smtClean="0">
              <a:latin typeface="Arial" pitchFamily="34" charset="0"/>
              <a:cs typeface="Arial" pitchFamily="34" charset="0"/>
            </a:endParaRPr>
          </a:p>
          <a:p>
            <a:r>
              <a:rPr lang="kk-KZ" b="1" dirty="0" smtClean="0">
                <a:latin typeface="Arial" pitchFamily="34" charset="0"/>
                <a:cs typeface="Arial" pitchFamily="34" charset="0"/>
              </a:rPr>
              <a:t>1-4-сынып</a:t>
            </a:r>
            <a:r>
              <a:rPr lang="kk-KZ" dirty="0" smtClean="0">
                <a:latin typeface="Arial" pitchFamily="34" charset="0"/>
                <a:cs typeface="Arial" pitchFamily="34" charset="0"/>
              </a:rPr>
              <a:t> </a:t>
            </a:r>
            <a:r>
              <a:rPr lang="kk-KZ" dirty="0">
                <a:latin typeface="Arial" pitchFamily="34" charset="0"/>
                <a:cs typeface="Arial" pitchFamily="34" charset="0"/>
              </a:rPr>
              <a:t>оқушыларына арналған </a:t>
            </a:r>
            <a:r>
              <a:rPr lang="kk-KZ" b="1" dirty="0">
                <a:latin typeface="Arial" pitchFamily="34" charset="0"/>
                <a:cs typeface="Arial" pitchFamily="34" charset="0"/>
              </a:rPr>
              <a:t>БЖБ</a:t>
            </a:r>
            <a:r>
              <a:rPr lang="kk-KZ" dirty="0">
                <a:latin typeface="Arial" pitchFamily="34" charset="0"/>
                <a:cs typeface="Arial" pitchFamily="34" charset="0"/>
              </a:rPr>
              <a:t> және </a:t>
            </a:r>
            <a:r>
              <a:rPr lang="kk-KZ" b="1" dirty="0">
                <a:latin typeface="Arial" pitchFamily="34" charset="0"/>
                <a:cs typeface="Arial" pitchFamily="34" charset="0"/>
              </a:rPr>
              <a:t>ТЖБ</a:t>
            </a:r>
            <a:r>
              <a:rPr lang="kk-KZ" dirty="0">
                <a:latin typeface="Arial" pitchFamily="34" charset="0"/>
                <a:cs typeface="Arial" pitchFamily="34" charset="0"/>
              </a:rPr>
              <a:t> тапсырмалары қиын болмауы керек және </a:t>
            </a:r>
            <a:r>
              <a:rPr lang="kk-KZ" b="1" dirty="0">
                <a:latin typeface="Arial" pitchFamily="34" charset="0"/>
                <a:cs typeface="Arial" pitchFamily="34" charset="0"/>
              </a:rPr>
              <a:t>2 тапсырмадан</a:t>
            </a:r>
            <a:r>
              <a:rPr lang="kk-KZ" dirty="0">
                <a:latin typeface="Arial" pitchFamily="34" charset="0"/>
                <a:cs typeface="Arial" pitchFamily="34" charset="0"/>
              </a:rPr>
              <a:t> артық берілмеуі тиіс. </a:t>
            </a:r>
            <a:endParaRPr lang="ru-RU" dirty="0">
              <a:latin typeface="Arial" pitchFamily="34" charset="0"/>
              <a:cs typeface="Arial" pitchFamily="34" charset="0"/>
            </a:endParaRPr>
          </a:p>
          <a:p>
            <a:pPr hangingPunct="0"/>
            <a:r>
              <a:rPr lang="kk-KZ" dirty="0" smtClean="0">
                <a:latin typeface="Arial" pitchFamily="34" charset="0"/>
                <a:cs typeface="Arial" pitchFamily="34" charset="0"/>
              </a:rPr>
              <a:t> </a:t>
            </a:r>
          </a:p>
          <a:p>
            <a:pPr hangingPunct="0"/>
            <a:endParaRPr lang="kk-KZ" dirty="0" smtClean="0">
              <a:latin typeface="Arial" pitchFamily="34" charset="0"/>
              <a:cs typeface="Arial" pitchFamily="34" charset="0"/>
            </a:endParaRPr>
          </a:p>
          <a:p>
            <a:pPr algn="just"/>
            <a:r>
              <a:rPr lang="kk-KZ" dirty="0" smtClean="0">
                <a:latin typeface="Arial" pitchFamily="34" charset="0"/>
                <a:cs typeface="Arial" pitchFamily="34" charset="0"/>
              </a:rPr>
              <a:t>5-10-сынып </a:t>
            </a:r>
            <a:r>
              <a:rPr lang="kk-KZ" dirty="0">
                <a:latin typeface="Arial" pitchFamily="34" charset="0"/>
                <a:cs typeface="Arial" pitchFamily="34" charset="0"/>
              </a:rPr>
              <a:t>оқушыларына арналған </a:t>
            </a:r>
            <a:r>
              <a:rPr lang="kk-KZ" b="1" dirty="0">
                <a:latin typeface="Arial" pitchFamily="34" charset="0"/>
                <a:cs typeface="Arial" pitchFamily="34" charset="0"/>
              </a:rPr>
              <a:t>БЖБ</a:t>
            </a:r>
            <a:r>
              <a:rPr lang="kk-KZ" dirty="0">
                <a:latin typeface="Arial" pitchFamily="34" charset="0"/>
                <a:cs typeface="Arial" pitchFamily="34" charset="0"/>
              </a:rPr>
              <a:t> және </a:t>
            </a:r>
            <a:r>
              <a:rPr lang="kk-KZ" b="1" dirty="0">
                <a:latin typeface="Arial" pitchFamily="34" charset="0"/>
                <a:cs typeface="Arial" pitchFamily="34" charset="0"/>
              </a:rPr>
              <a:t>ТЖБ </a:t>
            </a:r>
            <a:r>
              <a:rPr lang="kk-KZ" dirty="0">
                <a:latin typeface="Arial" pitchFamily="34" charset="0"/>
                <a:cs typeface="Arial" pitchFamily="34" charset="0"/>
              </a:rPr>
              <a:t>тапсырмалары </a:t>
            </a:r>
            <a:r>
              <a:rPr lang="kk-KZ" b="1" dirty="0">
                <a:latin typeface="Arial" pitchFamily="34" charset="0"/>
                <a:cs typeface="Arial" pitchFamily="34" charset="0"/>
              </a:rPr>
              <a:t>5 тапсырмадан </a:t>
            </a:r>
            <a:r>
              <a:rPr lang="kk-KZ" dirty="0">
                <a:latin typeface="Arial" pitchFamily="34" charset="0"/>
                <a:cs typeface="Arial" pitchFamily="34" charset="0"/>
              </a:rPr>
              <a:t>артық берілмеуі тиіс.</a:t>
            </a:r>
            <a:endParaRPr lang="ru-RU"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ятиугольник 17"/>
          <p:cNvSpPr/>
          <p:nvPr/>
        </p:nvSpPr>
        <p:spPr>
          <a:xfrm>
            <a:off x="8429652" y="4786328"/>
            <a:ext cx="714348" cy="35717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8572496" y="4804946"/>
            <a:ext cx="571504" cy="369332"/>
          </a:xfrm>
          <a:prstGeom prst="rect">
            <a:avLst/>
          </a:prstGeom>
          <a:noFill/>
        </p:spPr>
        <p:txBody>
          <a:bodyPr wrap="square" rtlCol="0">
            <a:spAutoFit/>
          </a:bodyPr>
          <a:lstStyle/>
          <a:p>
            <a:r>
              <a:rPr lang="ru-RU" b="1" dirty="0" smtClean="0">
                <a:solidFill>
                  <a:schemeClr val="bg1"/>
                </a:solidFill>
                <a:latin typeface="Arial" pitchFamily="34" charset="0"/>
                <a:cs typeface="Arial" pitchFamily="34" charset="0"/>
              </a:rPr>
              <a:t>7</a:t>
            </a:r>
            <a:endParaRPr lang="ru-RU" b="1" dirty="0">
              <a:solidFill>
                <a:schemeClr val="bg1"/>
              </a:solidFill>
              <a:latin typeface="Arial" pitchFamily="34" charset="0"/>
              <a:cs typeface="Arial" pitchFamily="34" charset="0"/>
            </a:endParaRPr>
          </a:p>
        </p:txBody>
      </p:sp>
      <p:sp>
        <p:nvSpPr>
          <p:cNvPr id="10" name="TextBox 9"/>
          <p:cNvSpPr txBox="1"/>
          <p:nvPr/>
        </p:nvSpPr>
        <p:spPr>
          <a:xfrm>
            <a:off x="1612548" y="242247"/>
            <a:ext cx="7317170" cy="4401205"/>
          </a:xfrm>
          <a:prstGeom prst="rect">
            <a:avLst/>
          </a:prstGeom>
          <a:noFill/>
        </p:spPr>
        <p:txBody>
          <a:bodyPr wrap="square" rtlCol="0">
            <a:spAutoFit/>
          </a:bodyPr>
          <a:lstStyle/>
          <a:p>
            <a:pPr algn="just" hangingPunct="0"/>
            <a:r>
              <a:rPr lang="kk-KZ" sz="2000" b="1" dirty="0" smtClean="0">
                <a:latin typeface="Arial" pitchFamily="34" charset="0"/>
                <a:cs typeface="Arial" pitchFamily="34" charset="0"/>
              </a:rPr>
              <a:t>11 </a:t>
            </a:r>
            <a:r>
              <a:rPr lang="kk-KZ" sz="2000" b="1" dirty="0" smtClean="0">
                <a:latin typeface="Arial" pitchFamily="34" charset="0"/>
                <a:cs typeface="Arial" pitchFamily="34" charset="0"/>
              </a:rPr>
              <a:t>сыныпта </a:t>
            </a:r>
            <a:r>
              <a:rPr lang="kk-KZ" sz="2000" dirty="0" smtClean="0">
                <a:latin typeface="Arial" pitchFamily="34" charset="0"/>
                <a:cs typeface="Arial" pitchFamily="34" charset="0"/>
              </a:rPr>
              <a:t>оқу пәндері бойынша бақылау жұмысы</a:t>
            </a:r>
            <a:r>
              <a:rPr lang="kk-KZ" sz="2000" b="1" dirty="0" smtClean="0">
                <a:latin typeface="Arial" pitchFamily="34" charset="0"/>
                <a:cs typeface="Arial" pitchFamily="34" charset="0"/>
              </a:rPr>
              <a:t> 2020 жылғы 18-22 мамырда  </a:t>
            </a:r>
            <a:r>
              <a:rPr lang="kk-KZ" sz="2000" dirty="0" smtClean="0">
                <a:latin typeface="Arial" pitchFamily="34" charset="0"/>
                <a:cs typeface="Arial" pitchFamily="34" charset="0"/>
              </a:rPr>
              <a:t>жүргізіледі</a:t>
            </a:r>
            <a:r>
              <a:rPr lang="kk-KZ" sz="1850" b="1" dirty="0" smtClean="0">
                <a:latin typeface="Arial" pitchFamily="34" charset="0"/>
                <a:cs typeface="Arial" pitchFamily="34" charset="0"/>
              </a:rPr>
              <a:t>. </a:t>
            </a:r>
            <a:endParaRPr lang="ru-RU" sz="1850" b="1" dirty="0" smtClean="0">
              <a:latin typeface="Arial" pitchFamily="34" charset="0"/>
              <a:cs typeface="Arial" pitchFamily="34" charset="0"/>
            </a:endParaRPr>
          </a:p>
          <a:p>
            <a:pPr hangingPunct="0"/>
            <a:r>
              <a:rPr lang="kk-KZ" sz="1850" dirty="0" smtClean="0">
                <a:latin typeface="Arial" pitchFamily="34" charset="0"/>
                <a:cs typeface="Arial" pitchFamily="34" charset="0"/>
              </a:rPr>
              <a:t> </a:t>
            </a:r>
            <a:endParaRPr lang="ru-RU" sz="1850" dirty="0" smtClean="0">
              <a:latin typeface="Arial" pitchFamily="34" charset="0"/>
              <a:cs typeface="Arial" pitchFamily="34" charset="0"/>
            </a:endParaRPr>
          </a:p>
          <a:p>
            <a:pPr algn="just" hangingPunct="0"/>
            <a:r>
              <a:rPr lang="kk-KZ" sz="1850" b="1" dirty="0">
                <a:latin typeface="Arial" pitchFamily="34" charset="0"/>
                <a:cs typeface="Arial" pitchFamily="34" charset="0"/>
              </a:rPr>
              <a:t>11-сыныпта</a:t>
            </a:r>
            <a:r>
              <a:rPr lang="kk-KZ" sz="1850" dirty="0">
                <a:latin typeface="Arial" pitchFamily="34" charset="0"/>
                <a:cs typeface="Arial" pitchFamily="34" charset="0"/>
              </a:rPr>
              <a:t> «Алгебра және геометрия», «Информатика», «Биология», «География», «Физика», «Химия», «Орыс тілі», «Орыс әдебиеті», «Қазақ тілі», «Қазақ әдебиеті», «Шет тілі», «Қазақстан тарихы», «Дүниежүзі тарихы», «Адам. Қоғам. Құқық» пәндері бойынша ағымдағы бағалар және </a:t>
            </a:r>
            <a:r>
              <a:rPr lang="kk-KZ" sz="1850" b="1" dirty="0">
                <a:latin typeface="Arial" pitchFamily="34" charset="0"/>
                <a:cs typeface="Arial" pitchFamily="34" charset="0"/>
              </a:rPr>
              <a:t>4-тоқсанның</a:t>
            </a:r>
            <a:r>
              <a:rPr lang="kk-KZ" sz="1850" dirty="0">
                <a:latin typeface="Arial" pitchFamily="34" charset="0"/>
                <a:cs typeface="Arial" pitchFamily="34" charset="0"/>
              </a:rPr>
              <a:t> қорытынды бағасы қойылады, «Өзін-өзі тану» пәні бойынша «есептелді»/ «есептелінбеді» қойылады.</a:t>
            </a:r>
            <a:r>
              <a:rPr lang="kk-KZ" sz="1850" dirty="0" smtClean="0">
                <a:latin typeface="Arial" pitchFamily="34" charset="0"/>
                <a:cs typeface="Arial" pitchFamily="34" charset="0"/>
              </a:rPr>
              <a:t> </a:t>
            </a:r>
          </a:p>
          <a:p>
            <a:pPr algn="just" hangingPunct="0"/>
            <a:endParaRPr lang="ru-RU" sz="1850" dirty="0" smtClean="0">
              <a:latin typeface="Arial" pitchFamily="34" charset="0"/>
              <a:cs typeface="Arial" pitchFamily="34" charset="0"/>
            </a:endParaRPr>
          </a:p>
          <a:p>
            <a:pPr algn="just"/>
            <a:r>
              <a:rPr lang="kk-KZ" sz="1850" b="1" dirty="0">
                <a:latin typeface="Arial" pitchFamily="34" charset="0"/>
                <a:cs typeface="Arial" pitchFamily="34" charset="0"/>
              </a:rPr>
              <a:t>11-сыныпта</a:t>
            </a:r>
            <a:r>
              <a:rPr lang="kk-KZ" sz="1850" dirty="0">
                <a:latin typeface="Arial" pitchFamily="34" charset="0"/>
                <a:cs typeface="Arial" pitchFamily="34" charset="0"/>
              </a:rPr>
              <a:t> «Дене шынықтыру», «Технология», «Алғашқы әскери дайындық» оқу пәндері бойынша жылдық баға 2019-2020 оқу жылының </a:t>
            </a:r>
            <a:r>
              <a:rPr lang="kk-KZ" sz="1850" b="1" dirty="0">
                <a:latin typeface="Arial" pitchFamily="34" charset="0"/>
                <a:cs typeface="Arial" pitchFamily="34" charset="0"/>
              </a:rPr>
              <a:t>1,2,3-тоқсандарының</a:t>
            </a:r>
            <a:r>
              <a:rPr lang="kk-KZ" sz="1850" dirty="0">
                <a:latin typeface="Arial" pitchFamily="34" charset="0"/>
                <a:cs typeface="Arial" pitchFamily="34" charset="0"/>
              </a:rPr>
              <a:t> қорытындысы негізінде қойылады.</a:t>
            </a:r>
            <a:endParaRPr lang="ru-RU" sz="185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ятиугольник 17"/>
          <p:cNvSpPr/>
          <p:nvPr/>
        </p:nvSpPr>
        <p:spPr>
          <a:xfrm>
            <a:off x="8429652" y="4786328"/>
            <a:ext cx="714348" cy="35717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8572496" y="4804946"/>
            <a:ext cx="571504" cy="369332"/>
          </a:xfrm>
          <a:prstGeom prst="rect">
            <a:avLst/>
          </a:prstGeom>
          <a:noFill/>
        </p:spPr>
        <p:txBody>
          <a:bodyPr wrap="square" rtlCol="0">
            <a:spAutoFit/>
          </a:bodyPr>
          <a:lstStyle/>
          <a:p>
            <a:r>
              <a:rPr lang="ru-RU" b="1" dirty="0" smtClean="0">
                <a:solidFill>
                  <a:schemeClr val="bg1"/>
                </a:solidFill>
                <a:latin typeface="Arial" pitchFamily="34" charset="0"/>
                <a:cs typeface="Arial" pitchFamily="34" charset="0"/>
              </a:rPr>
              <a:t>8</a:t>
            </a:r>
            <a:endParaRPr lang="ru-RU" b="1" dirty="0">
              <a:solidFill>
                <a:schemeClr val="bg1"/>
              </a:solidFill>
              <a:latin typeface="Arial" pitchFamily="34" charset="0"/>
              <a:cs typeface="Arial" pitchFamily="34" charset="0"/>
            </a:endParaRPr>
          </a:p>
        </p:txBody>
      </p:sp>
      <p:sp>
        <p:nvSpPr>
          <p:cNvPr id="10" name="TextBox 9"/>
          <p:cNvSpPr txBox="1"/>
          <p:nvPr/>
        </p:nvSpPr>
        <p:spPr>
          <a:xfrm>
            <a:off x="1585252" y="530258"/>
            <a:ext cx="7286676" cy="3970318"/>
          </a:xfrm>
          <a:prstGeom prst="rect">
            <a:avLst/>
          </a:prstGeom>
          <a:solidFill>
            <a:schemeClr val="bg1"/>
          </a:solidFill>
        </p:spPr>
        <p:txBody>
          <a:bodyPr wrap="square" rtlCol="0">
            <a:spAutoFit/>
          </a:bodyPr>
          <a:lstStyle/>
          <a:p>
            <a:pPr algn="just" hangingPunct="0"/>
            <a:r>
              <a:rPr lang="kk-KZ" sz="2100" dirty="0">
                <a:latin typeface="Arial" pitchFamily="34" charset="0"/>
                <a:cs typeface="Arial" pitchFamily="34" charset="0"/>
              </a:rPr>
              <a:t>Педагог БЖБ және ТЖБ өткізу үшін жиынтық бағалауға арналған тапсырмаларды жүктеп және жиынтық бағалауды орындау үшін сынып оқушыларының кіруін қамтамасыз етеді, бұған білім беру платформаларын (Күнделік.kz, «Bilim Land» және т.б.), сонымен қатар түрлі байланыс құралдарын пайдалануына болады. </a:t>
            </a:r>
            <a:r>
              <a:rPr lang="kk-KZ" sz="2100" dirty="0" smtClean="0">
                <a:latin typeface="Arial" pitchFamily="34" charset="0"/>
                <a:cs typeface="Arial" pitchFamily="34" charset="0"/>
              </a:rPr>
              <a:t> </a:t>
            </a:r>
          </a:p>
          <a:p>
            <a:pPr hangingPunct="0"/>
            <a:endParaRPr lang="ru-RU" sz="2100" dirty="0" smtClean="0">
              <a:latin typeface="Arial" pitchFamily="34" charset="0"/>
              <a:cs typeface="Arial" pitchFamily="34" charset="0"/>
            </a:endParaRPr>
          </a:p>
          <a:p>
            <a:pPr algn="just"/>
            <a:r>
              <a:rPr lang="kk-KZ" sz="2100" dirty="0">
                <a:latin typeface="Arial" pitchFamily="34" charset="0"/>
                <a:cs typeface="Arial" pitchFamily="34" charset="0"/>
              </a:rPr>
              <a:t>Білім алушыларға жиынтық жұмыстардың оқу тапсырмаларын және орындалған жұмыстарды педагогке кері жіберу («Күнделік.kz», «Bilim Land», Оpiq. kz және басқа) платформалар және қолжетімді байланыс құралдары арқылы мүмкін болады.</a:t>
            </a:r>
            <a:endParaRPr lang="ru-RU" sz="21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1428728" cy="51435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ятиугольник 17"/>
          <p:cNvSpPr/>
          <p:nvPr/>
        </p:nvSpPr>
        <p:spPr>
          <a:xfrm>
            <a:off x="8429652" y="4786328"/>
            <a:ext cx="714348" cy="35717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8548158" y="4771326"/>
            <a:ext cx="571504" cy="369332"/>
          </a:xfrm>
          <a:prstGeom prst="rect">
            <a:avLst/>
          </a:prstGeom>
          <a:noFill/>
        </p:spPr>
        <p:txBody>
          <a:bodyPr wrap="square" rtlCol="0">
            <a:spAutoFit/>
          </a:bodyPr>
          <a:lstStyle/>
          <a:p>
            <a:r>
              <a:rPr lang="ru-RU" b="1" dirty="0" smtClean="0">
                <a:solidFill>
                  <a:schemeClr val="bg1"/>
                </a:solidFill>
                <a:latin typeface="Arial" pitchFamily="34" charset="0"/>
                <a:cs typeface="Arial" pitchFamily="34" charset="0"/>
              </a:rPr>
              <a:t>9</a:t>
            </a:r>
            <a:endParaRPr lang="ru-RU" b="1" dirty="0">
              <a:solidFill>
                <a:schemeClr val="bg1"/>
              </a:solidFill>
              <a:latin typeface="Arial" pitchFamily="34" charset="0"/>
              <a:cs typeface="Arial" pitchFamily="34" charset="0"/>
            </a:endParaRPr>
          </a:p>
        </p:txBody>
      </p:sp>
      <p:sp>
        <p:nvSpPr>
          <p:cNvPr id="10" name="TextBox 9"/>
          <p:cNvSpPr txBox="1"/>
          <p:nvPr/>
        </p:nvSpPr>
        <p:spPr>
          <a:xfrm>
            <a:off x="1588450" y="1159836"/>
            <a:ext cx="7286676" cy="3000821"/>
          </a:xfrm>
          <a:prstGeom prst="rect">
            <a:avLst/>
          </a:prstGeom>
          <a:solidFill>
            <a:schemeClr val="bg1"/>
          </a:solidFill>
        </p:spPr>
        <p:txBody>
          <a:bodyPr wrap="square" rtlCol="0">
            <a:spAutoFit/>
          </a:bodyPr>
          <a:lstStyle/>
          <a:p>
            <a:pPr algn="just" hangingPunct="0">
              <a:lnSpc>
                <a:spcPct val="150000"/>
              </a:lnSpc>
            </a:pPr>
            <a:r>
              <a:rPr lang="kk-KZ" sz="2100" dirty="0">
                <a:latin typeface="Arial" pitchFamily="34" charset="0"/>
                <a:cs typeface="Arial" pitchFamily="34" charset="0"/>
              </a:rPr>
              <a:t>Тілдік пәндер бойынша БЖБ және ТЖБ-да </a:t>
            </a:r>
            <a:r>
              <a:rPr lang="kk-KZ" sz="2100" b="1" dirty="0">
                <a:latin typeface="Arial" pitchFamily="34" charset="0"/>
                <a:cs typeface="Arial" pitchFamily="34" charset="0"/>
              </a:rPr>
              <a:t>айтылым</a:t>
            </a:r>
            <a:r>
              <a:rPr lang="kk-KZ" sz="2100" dirty="0">
                <a:latin typeface="Arial" pitchFamily="34" charset="0"/>
                <a:cs typeface="Arial" pitchFamily="34" charset="0"/>
              </a:rPr>
              <a:t> және </a:t>
            </a:r>
            <a:r>
              <a:rPr lang="kk-KZ" sz="2100" b="1" dirty="0">
                <a:latin typeface="Arial" pitchFamily="34" charset="0"/>
                <a:cs typeface="Arial" pitchFamily="34" charset="0"/>
              </a:rPr>
              <a:t>тыңдалым дағдыларын</a:t>
            </a:r>
            <a:r>
              <a:rPr lang="kk-KZ" sz="2100" dirty="0">
                <a:latin typeface="Arial" pitchFamily="34" charset="0"/>
                <a:cs typeface="Arial" pitchFamily="34" charset="0"/>
              </a:rPr>
              <a:t> тексеруді талап ететін оқыту мақсаттары кірмейді. </a:t>
            </a:r>
            <a:endParaRPr lang="kk-KZ" sz="2100" dirty="0" smtClean="0">
              <a:latin typeface="Arial" pitchFamily="34" charset="0"/>
              <a:cs typeface="Arial" pitchFamily="34" charset="0"/>
            </a:endParaRPr>
          </a:p>
          <a:p>
            <a:pPr algn="just" hangingPunct="0">
              <a:lnSpc>
                <a:spcPct val="150000"/>
              </a:lnSpc>
            </a:pPr>
            <a:endParaRPr lang="kk-KZ" sz="2100" dirty="0" smtClean="0">
              <a:latin typeface="Arial" pitchFamily="34" charset="0"/>
              <a:cs typeface="Arial" pitchFamily="34" charset="0"/>
            </a:endParaRPr>
          </a:p>
          <a:p>
            <a:pPr algn="just" hangingPunct="0">
              <a:lnSpc>
                <a:spcPct val="150000"/>
              </a:lnSpc>
            </a:pPr>
            <a:r>
              <a:rPr lang="kk-KZ" sz="2100" dirty="0">
                <a:latin typeface="Arial" pitchFamily="34" charset="0"/>
                <a:cs typeface="Arial" pitchFamily="34" charset="0"/>
              </a:rPr>
              <a:t>Бұл ретте </a:t>
            </a:r>
            <a:r>
              <a:rPr lang="kk-KZ" sz="2100" b="1" dirty="0">
                <a:latin typeface="Arial" pitchFamily="34" charset="0"/>
                <a:cs typeface="Arial" pitchFamily="34" charset="0"/>
              </a:rPr>
              <a:t>жазу</a:t>
            </a:r>
            <a:r>
              <a:rPr lang="kk-KZ" sz="2100" dirty="0">
                <a:latin typeface="Arial" pitchFamily="34" charset="0"/>
                <a:cs typeface="Arial" pitchFamily="34" charset="0"/>
              </a:rPr>
              <a:t> және </a:t>
            </a:r>
            <a:r>
              <a:rPr lang="kk-KZ" sz="2100" b="1" dirty="0">
                <a:latin typeface="Arial" pitchFamily="34" charset="0"/>
                <a:cs typeface="Arial" pitchFamily="34" charset="0"/>
              </a:rPr>
              <a:t>оқу дағдылары</a:t>
            </a:r>
            <a:r>
              <a:rPr lang="kk-KZ" sz="2100" dirty="0">
                <a:latin typeface="Arial" pitchFamily="34" charset="0"/>
                <a:cs typeface="Arial" pitchFamily="34" charset="0"/>
              </a:rPr>
              <a:t> үшін ең жоғары балл 15 баллды құрайды.</a:t>
            </a:r>
            <a:endParaRPr lang="ru-RU" sz="21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425</Words>
  <Application>Microsoft Office PowerPoint</Application>
  <PresentationFormat>Экран (16:9)</PresentationFormat>
  <Paragraphs>91</Paragraphs>
  <Slides>10</Slides>
  <Notes>10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Arial</vt:lpstr>
      <vt:lpstr>Calibri</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 Windows</dc:creator>
  <cp:lastModifiedBy>Пользователь</cp:lastModifiedBy>
  <cp:revision>60</cp:revision>
  <dcterms:created xsi:type="dcterms:W3CDTF">2020-04-24T03:13:46Z</dcterms:created>
  <dcterms:modified xsi:type="dcterms:W3CDTF">2020-05-04T12:39:47Z</dcterms:modified>
</cp:coreProperties>
</file>