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368" r:id="rId3"/>
    <p:sldId id="369" r:id="rId4"/>
    <p:sldId id="373" r:id="rId5"/>
    <p:sldId id="372" r:id="rId6"/>
    <p:sldId id="378" r:id="rId7"/>
    <p:sldId id="380" r:id="rId8"/>
    <p:sldId id="370" r:id="rId9"/>
    <p:sldId id="364" r:id="rId10"/>
    <p:sldId id="365" r:id="rId11"/>
    <p:sldId id="366" r:id="rId12"/>
    <p:sldId id="374" r:id="rId13"/>
    <p:sldId id="376" r:id="rId14"/>
    <p:sldId id="356" r:id="rId15"/>
    <p:sldId id="377" r:id="rId16"/>
    <p:sldId id="361" r:id="rId17"/>
    <p:sldId id="3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9A83AC6-16D5-4394-88AA-5CACC3A78D15}">
          <p14:sldIdLst>
            <p14:sldId id="279"/>
            <p14:sldId id="368"/>
            <p14:sldId id="369"/>
            <p14:sldId id="373"/>
            <p14:sldId id="372"/>
            <p14:sldId id="378"/>
            <p14:sldId id="380"/>
            <p14:sldId id="370"/>
            <p14:sldId id="364"/>
            <p14:sldId id="365"/>
            <p14:sldId id="366"/>
            <p14:sldId id="374"/>
            <p14:sldId id="376"/>
            <p14:sldId id="356"/>
            <p14:sldId id="377"/>
            <p14:sldId id="361"/>
            <p14:sldId id="379"/>
          </p14:sldIdLst>
        </p14:section>
        <p14:section name="Раздел без заголовка" id="{FD3A7102-3334-4D85-BB7A-6FDE81A5F53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08F"/>
    <a:srgbClr val="211E54"/>
    <a:srgbClr val="F4E59C"/>
    <a:srgbClr val="1665DA"/>
    <a:srgbClr val="DDDDDD"/>
    <a:srgbClr val="47ABE3"/>
    <a:srgbClr val="005E5C"/>
    <a:srgbClr val="3F1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83890" autoAdjust="0"/>
  </p:normalViewPr>
  <p:slideViewPr>
    <p:cSldViewPr>
      <p:cViewPr varScale="1">
        <p:scale>
          <a:sx n="62" d="100"/>
          <a:sy n="62" d="100"/>
        </p:scale>
        <p:origin x="16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9F483-D914-4B5A-B228-3E470AD3DAA1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B50BAC-E568-4028-9289-3913413E0765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Оқытушы </a:t>
          </a:r>
          <a:r>
            <a: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(55)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F54FD-BC33-44D5-9E89-A42DDA4F3A31}" type="parTrans" cxnId="{5A334CE1-EC74-4EE1-80E1-0973F46E8D67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6685128B-8088-4AC6-99EC-94EB808AABEB}" type="sibTrans" cxnId="{5A334CE1-EC74-4EE1-80E1-0973F46E8D67}">
      <dgm:prSet/>
      <dgm:spPr/>
      <dgm:t>
        <a:bodyPr/>
        <a:lstStyle/>
        <a:p>
          <a:endParaRPr lang="ru-RU"/>
        </a:p>
      </dgm:t>
    </dgm:pt>
    <dgm:pt modelId="{ECD9439D-6A3A-437D-B366-52D9688C84F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kk-KZ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 </a:t>
          </a:r>
          <a:r>
            <a:rPr lang="kk-K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(1014</a:t>
          </a:r>
          <a:r>
            <a:rPr lang="kk-KZ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ТжКБ мамандықтары</a:t>
          </a:r>
          <a:endParaRPr lang="ru-RU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AFE33-5A15-415C-8475-0B3855394742}" type="parTrans" cxnId="{642FBAAC-6C92-4A64-9C48-0759A772D8A1}">
      <dgm:prSet/>
      <dgm:spPr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75475245-C817-411E-9AB0-E32321E3ED1C}" type="sibTrans" cxnId="{642FBAAC-6C92-4A64-9C48-0759A772D8A1}">
      <dgm:prSet/>
      <dgm:spPr/>
      <dgm:t>
        <a:bodyPr/>
        <a:lstStyle/>
        <a:p>
          <a:endParaRPr lang="ru-RU"/>
        </a:p>
      </dgm:t>
    </dgm:pt>
    <dgm:pt modelId="{A02F0EB3-D943-4A4E-B2F0-2C576A9A5E1B}" type="pres">
      <dgm:prSet presAssocID="{BFF9F483-D914-4B5A-B228-3E470AD3DAA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8CCC32-B79B-4B8B-AB62-452A9B8A016C}" type="pres">
      <dgm:prSet presAssocID="{BFF9F483-D914-4B5A-B228-3E470AD3DAA1}" presName="cycle" presStyleCnt="0"/>
      <dgm:spPr/>
    </dgm:pt>
    <dgm:pt modelId="{E76311A6-9E94-43C7-82ED-3035315CC3D3}" type="pres">
      <dgm:prSet presAssocID="{BFF9F483-D914-4B5A-B228-3E470AD3DAA1}" presName="centerShape" presStyleCnt="0"/>
      <dgm:spPr/>
    </dgm:pt>
    <dgm:pt modelId="{E2920240-9093-45D6-B601-436FF976C299}" type="pres">
      <dgm:prSet presAssocID="{BFF9F483-D914-4B5A-B228-3E470AD3DAA1}" presName="connSite" presStyleLbl="node1" presStyleIdx="0" presStyleCnt="3"/>
      <dgm:spPr/>
    </dgm:pt>
    <dgm:pt modelId="{04CCB39D-AF51-4E36-9CD8-2E2F81BDB5F9}" type="pres">
      <dgm:prSet presAssocID="{BFF9F483-D914-4B5A-B228-3E470AD3DAA1}" presName="visible" presStyleLbl="node1" presStyleIdx="0" presStyleCnt="3" custScaleX="92502" custScaleY="92314" custLinFactNeighborX="3572" custLinFactNeighborY="-223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38100"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FCC0A373-2F51-4A2D-84D8-483EF5642FAD}" type="pres">
      <dgm:prSet presAssocID="{D05F54FD-BC33-44D5-9E89-A42DDA4F3A31}" presName="Name25" presStyleLbl="parChTrans1D1" presStyleIdx="0" presStyleCnt="2"/>
      <dgm:spPr/>
      <dgm:t>
        <a:bodyPr/>
        <a:lstStyle/>
        <a:p>
          <a:endParaRPr lang="ru-RU"/>
        </a:p>
      </dgm:t>
    </dgm:pt>
    <dgm:pt modelId="{FE7ED1C0-D94D-475F-9B8D-949A074FAC52}" type="pres">
      <dgm:prSet presAssocID="{1BB50BAC-E568-4028-9289-3913413E0765}" presName="node" presStyleCnt="0"/>
      <dgm:spPr/>
    </dgm:pt>
    <dgm:pt modelId="{3E002DC7-3E7B-40E1-93E0-7FC753D2D1EA}" type="pres">
      <dgm:prSet presAssocID="{1BB50BAC-E568-4028-9289-3913413E0765}" presName="parentNode" presStyleLbl="node1" presStyleIdx="1" presStyleCnt="3" custScaleX="103154" custScaleY="103154" custLinFactNeighborX="37706" custLinFactNeighborY="10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CBBC6-9FE7-4BAF-8931-4C4FBBC5A449}" type="pres">
      <dgm:prSet presAssocID="{1BB50BAC-E568-4028-9289-3913413E0765}" presName="childNode" presStyleLbl="revTx" presStyleIdx="0" presStyleCnt="0">
        <dgm:presLayoutVars>
          <dgm:bulletEnabled val="1"/>
        </dgm:presLayoutVars>
      </dgm:prSet>
      <dgm:spPr/>
    </dgm:pt>
    <dgm:pt modelId="{45FC55D3-68BB-4857-B03A-1C0CB428EA5A}" type="pres">
      <dgm:prSet presAssocID="{456AFE33-5A15-415C-8475-0B3855394742}" presName="Name25" presStyleLbl="parChTrans1D1" presStyleIdx="1" presStyleCnt="2"/>
      <dgm:spPr/>
      <dgm:t>
        <a:bodyPr/>
        <a:lstStyle/>
        <a:p>
          <a:endParaRPr lang="ru-RU"/>
        </a:p>
      </dgm:t>
    </dgm:pt>
    <dgm:pt modelId="{8C1546A7-7DD2-4AF9-B514-34012FAF7DD0}" type="pres">
      <dgm:prSet presAssocID="{ECD9439D-6A3A-437D-B366-52D9688C84F3}" presName="node" presStyleCnt="0"/>
      <dgm:spPr/>
    </dgm:pt>
    <dgm:pt modelId="{D96C2BCB-2CD5-4F0C-9BFB-F6751E25EBE8}" type="pres">
      <dgm:prSet presAssocID="{ECD9439D-6A3A-437D-B366-52D9688C84F3}" presName="parentNode" presStyleLbl="node1" presStyleIdx="2" presStyleCnt="3" custScaleX="103300" custScaleY="129749" custLinFactNeighborX="36685" custLinFactNeighborY="-267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95149-6977-4BDB-BF6B-98479E02BED4}" type="pres">
      <dgm:prSet presAssocID="{ECD9439D-6A3A-437D-B366-52D9688C84F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B8ACFEE-3E31-4457-A0C7-BD4591B9BBB1}" type="presOf" srcId="{1BB50BAC-E568-4028-9289-3913413E0765}" destId="{3E002DC7-3E7B-40E1-93E0-7FC753D2D1EA}" srcOrd="0" destOrd="0" presId="urn:microsoft.com/office/officeart/2005/8/layout/radial2"/>
    <dgm:cxn modelId="{642FBAAC-6C92-4A64-9C48-0759A772D8A1}" srcId="{BFF9F483-D914-4B5A-B228-3E470AD3DAA1}" destId="{ECD9439D-6A3A-437D-B366-52D9688C84F3}" srcOrd="1" destOrd="0" parTransId="{456AFE33-5A15-415C-8475-0B3855394742}" sibTransId="{75475245-C817-411E-9AB0-E32321E3ED1C}"/>
    <dgm:cxn modelId="{D586E85A-25DF-4B00-A6AE-908E239184AC}" type="presOf" srcId="{456AFE33-5A15-415C-8475-0B3855394742}" destId="{45FC55D3-68BB-4857-B03A-1C0CB428EA5A}" srcOrd="0" destOrd="0" presId="urn:microsoft.com/office/officeart/2005/8/layout/radial2"/>
    <dgm:cxn modelId="{D1D0A9EF-8550-4292-8B0D-4E7DFF3A97C0}" type="presOf" srcId="{BFF9F483-D914-4B5A-B228-3E470AD3DAA1}" destId="{A02F0EB3-D943-4A4E-B2F0-2C576A9A5E1B}" srcOrd="0" destOrd="0" presId="urn:microsoft.com/office/officeart/2005/8/layout/radial2"/>
    <dgm:cxn modelId="{BFEC33E6-384B-429C-8892-9FCB5C8C92FE}" type="presOf" srcId="{ECD9439D-6A3A-437D-B366-52D9688C84F3}" destId="{D96C2BCB-2CD5-4F0C-9BFB-F6751E25EBE8}" srcOrd="0" destOrd="0" presId="urn:microsoft.com/office/officeart/2005/8/layout/radial2"/>
    <dgm:cxn modelId="{5A334CE1-EC74-4EE1-80E1-0973F46E8D67}" srcId="{BFF9F483-D914-4B5A-B228-3E470AD3DAA1}" destId="{1BB50BAC-E568-4028-9289-3913413E0765}" srcOrd="0" destOrd="0" parTransId="{D05F54FD-BC33-44D5-9E89-A42DDA4F3A31}" sibTransId="{6685128B-8088-4AC6-99EC-94EB808AABEB}"/>
    <dgm:cxn modelId="{B3C605AF-697E-4BF7-9120-C3A3470FB8A9}" type="presOf" srcId="{D05F54FD-BC33-44D5-9E89-A42DDA4F3A31}" destId="{FCC0A373-2F51-4A2D-84D8-483EF5642FAD}" srcOrd="0" destOrd="0" presId="urn:microsoft.com/office/officeart/2005/8/layout/radial2"/>
    <dgm:cxn modelId="{3E554CA8-E604-426B-82A1-8469C0C74A49}" type="presParOf" srcId="{A02F0EB3-D943-4A4E-B2F0-2C576A9A5E1B}" destId="{388CCC32-B79B-4B8B-AB62-452A9B8A016C}" srcOrd="0" destOrd="0" presId="urn:microsoft.com/office/officeart/2005/8/layout/radial2"/>
    <dgm:cxn modelId="{8D755992-AE9E-4CD8-8292-70C86E6A24B1}" type="presParOf" srcId="{388CCC32-B79B-4B8B-AB62-452A9B8A016C}" destId="{E76311A6-9E94-43C7-82ED-3035315CC3D3}" srcOrd="0" destOrd="0" presId="urn:microsoft.com/office/officeart/2005/8/layout/radial2"/>
    <dgm:cxn modelId="{9B88FC2D-186D-4956-81BB-852DE9993416}" type="presParOf" srcId="{E76311A6-9E94-43C7-82ED-3035315CC3D3}" destId="{E2920240-9093-45D6-B601-436FF976C299}" srcOrd="0" destOrd="0" presId="urn:microsoft.com/office/officeart/2005/8/layout/radial2"/>
    <dgm:cxn modelId="{C10CFE25-BB93-49D0-8522-4976593264AB}" type="presParOf" srcId="{E76311A6-9E94-43C7-82ED-3035315CC3D3}" destId="{04CCB39D-AF51-4E36-9CD8-2E2F81BDB5F9}" srcOrd="1" destOrd="0" presId="urn:microsoft.com/office/officeart/2005/8/layout/radial2"/>
    <dgm:cxn modelId="{0447E2B8-2F5E-411F-8B83-92FD5825D27B}" type="presParOf" srcId="{388CCC32-B79B-4B8B-AB62-452A9B8A016C}" destId="{FCC0A373-2F51-4A2D-84D8-483EF5642FAD}" srcOrd="1" destOrd="0" presId="urn:microsoft.com/office/officeart/2005/8/layout/radial2"/>
    <dgm:cxn modelId="{894E345A-6152-454E-9D30-91BF08621E4A}" type="presParOf" srcId="{388CCC32-B79B-4B8B-AB62-452A9B8A016C}" destId="{FE7ED1C0-D94D-475F-9B8D-949A074FAC52}" srcOrd="2" destOrd="0" presId="urn:microsoft.com/office/officeart/2005/8/layout/radial2"/>
    <dgm:cxn modelId="{7936DCAA-3C96-40AA-A0F1-4D3F193B58F1}" type="presParOf" srcId="{FE7ED1C0-D94D-475F-9B8D-949A074FAC52}" destId="{3E002DC7-3E7B-40E1-93E0-7FC753D2D1EA}" srcOrd="0" destOrd="0" presId="urn:microsoft.com/office/officeart/2005/8/layout/radial2"/>
    <dgm:cxn modelId="{37E0FC23-9D05-40E6-9BF6-FA43C5C4EF00}" type="presParOf" srcId="{FE7ED1C0-D94D-475F-9B8D-949A074FAC52}" destId="{90ACBBC6-9FE7-4BAF-8931-4C4FBBC5A449}" srcOrd="1" destOrd="0" presId="urn:microsoft.com/office/officeart/2005/8/layout/radial2"/>
    <dgm:cxn modelId="{2751BA3B-68C0-46EA-BA2E-A258A770C841}" type="presParOf" srcId="{388CCC32-B79B-4B8B-AB62-452A9B8A016C}" destId="{45FC55D3-68BB-4857-B03A-1C0CB428EA5A}" srcOrd="3" destOrd="0" presId="urn:microsoft.com/office/officeart/2005/8/layout/radial2"/>
    <dgm:cxn modelId="{C6CEB45A-E6D4-46C7-890E-C2C713D07CBF}" type="presParOf" srcId="{388CCC32-B79B-4B8B-AB62-452A9B8A016C}" destId="{8C1546A7-7DD2-4AF9-B514-34012FAF7DD0}" srcOrd="4" destOrd="0" presId="urn:microsoft.com/office/officeart/2005/8/layout/radial2"/>
    <dgm:cxn modelId="{C36D23F7-615D-4C54-8078-26A863FABF70}" type="presParOf" srcId="{8C1546A7-7DD2-4AF9-B514-34012FAF7DD0}" destId="{D96C2BCB-2CD5-4F0C-9BFB-F6751E25EBE8}" srcOrd="0" destOrd="0" presId="urn:microsoft.com/office/officeart/2005/8/layout/radial2"/>
    <dgm:cxn modelId="{851C8878-8A76-4929-B5BE-77DDE40268D7}" type="presParOf" srcId="{8C1546A7-7DD2-4AF9-B514-34012FAF7DD0}" destId="{E1495149-6977-4BDB-BF6B-98479E02BED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C55D3-68BB-4857-B03A-1C0CB428EA5A}">
      <dsp:nvSpPr>
        <dsp:cNvPr id="0" name=""/>
        <dsp:cNvSpPr/>
      </dsp:nvSpPr>
      <dsp:spPr>
        <a:xfrm rot="1022086">
          <a:off x="1837816" y="2032324"/>
          <a:ext cx="1093990" cy="65830"/>
        </a:xfrm>
        <a:custGeom>
          <a:avLst/>
          <a:gdLst/>
          <a:ahLst/>
          <a:cxnLst/>
          <a:rect l="0" t="0" r="0" b="0"/>
          <a:pathLst>
            <a:path>
              <a:moveTo>
                <a:pt x="0" y="32915"/>
              </a:moveTo>
              <a:lnTo>
                <a:pt x="1093990" y="32915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0A373-2F51-4A2D-84D8-483EF5642FAD}">
      <dsp:nvSpPr>
        <dsp:cNvPr id="0" name=""/>
        <dsp:cNvSpPr/>
      </dsp:nvSpPr>
      <dsp:spPr>
        <a:xfrm rot="20313618">
          <a:off x="1821375" y="1125822"/>
          <a:ext cx="1168797" cy="65830"/>
        </a:xfrm>
        <a:custGeom>
          <a:avLst/>
          <a:gdLst/>
          <a:ahLst/>
          <a:cxnLst/>
          <a:rect l="0" t="0" r="0" b="0"/>
          <a:pathLst>
            <a:path>
              <a:moveTo>
                <a:pt x="0" y="32915"/>
              </a:moveTo>
              <a:lnTo>
                <a:pt x="1168797" y="32915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CB39D-AF51-4E36-9CD8-2E2F81BDB5F9}">
      <dsp:nvSpPr>
        <dsp:cNvPr id="0" name=""/>
        <dsp:cNvSpPr/>
      </dsp:nvSpPr>
      <dsp:spPr>
        <a:xfrm>
          <a:off x="170816" y="618165"/>
          <a:ext cx="2013681" cy="20095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02DC7-3E7B-40E1-93E0-7FC753D2D1EA}">
      <dsp:nvSpPr>
        <dsp:cNvPr id="0" name=""/>
        <dsp:cNvSpPr/>
      </dsp:nvSpPr>
      <dsp:spPr>
        <a:xfrm>
          <a:off x="2903118" y="25216"/>
          <a:ext cx="1347339" cy="1347339"/>
        </a:xfrm>
        <a:prstGeom prst="ellipse">
          <a:avLst/>
        </a:prstGeom>
        <a:solidFill>
          <a:schemeClr val="accent4">
            <a:hueOff val="3399999"/>
            <a:satOff val="15000"/>
            <a:lumOff val="-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Оқытушы </a:t>
          </a:r>
          <a:r>
            <a:rPr lang="kk-KZ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(55)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0431" y="222529"/>
        <a:ext cx="952713" cy="952713"/>
      </dsp:txXfrm>
    </dsp:sp>
    <dsp:sp modelId="{D96C2BCB-2CD5-4F0C-9BFB-F6751E25EBE8}">
      <dsp:nvSpPr>
        <dsp:cNvPr id="0" name=""/>
        <dsp:cNvSpPr/>
      </dsp:nvSpPr>
      <dsp:spPr>
        <a:xfrm>
          <a:off x="2888590" y="1578941"/>
          <a:ext cx="1349246" cy="169470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оқушы </a:t>
          </a:r>
          <a:r>
            <a:rPr lang="kk-KZ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(1014</a:t>
          </a:r>
          <a:r>
            <a:rPr lang="kk-KZ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ТжКБ мамандықтары</a:t>
          </a:r>
          <a:endParaRPr lang="ru-RU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6183" y="1827125"/>
        <a:ext cx="954060" cy="1198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6591D-BD86-490A-BF68-458160740A28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36EF9-1955-44A1-B7C2-5AD389D5DF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12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52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507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32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1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398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006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96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17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36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49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83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566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00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52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6EF9-1955-44A1-B7C2-5AD389D5DF3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00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ar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7010400" cy="1600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1000" y="2187575"/>
            <a:ext cx="6019800" cy="708025"/>
          </a:xfrm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6200" y="4953000"/>
            <a:ext cx="34290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fld id="{FD7FD293-1CB2-43F9-823E-2BFAEC7536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24235-86B9-4296-8975-7EBE47575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504825"/>
            <a:ext cx="2076450" cy="5895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504825"/>
            <a:ext cx="6076950" cy="5895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C48EE-F7C4-4D02-A031-F2E72EA90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C7525431-5C07-4E4B-B973-24F5FF0F5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E108A9E-3EC8-4CB6-9448-0CF8BC9BD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339FC-2BD8-4029-8B7A-624F932AD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3B706-21DC-4356-88D4-60CBFC8A3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2D511-5D84-459A-ACCF-4EDA0E2AF0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1449A-7CF6-489E-9582-298205FB5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F974E-9896-4D15-8438-F0B4F1D3A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0B013-0DDB-428D-9D93-162CDE2C9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C32FB-F2A9-4341-B113-EF6B23C93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03A5A-AA5C-4970-97F0-2418D5E51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AutoShape 33"/>
          <p:cNvSpPr>
            <a:spLocks noChangeArrowheads="1"/>
          </p:cNvSpPr>
          <p:nvPr/>
        </p:nvSpPr>
        <p:spPr bwMode="white">
          <a:xfrm>
            <a:off x="200025" y="476250"/>
            <a:ext cx="8610600" cy="685800"/>
          </a:xfrm>
          <a:prstGeom prst="roundRect">
            <a:avLst>
              <a:gd name="adj" fmla="val 22292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60001"/>
                </a:schemeClr>
              </a:gs>
              <a:gs pos="50000">
                <a:schemeClr val="bg1">
                  <a:alpha val="60001"/>
                </a:schemeClr>
              </a:gs>
              <a:gs pos="100000">
                <a:schemeClr val="bg1">
                  <a:gamma/>
                  <a:shade val="6275"/>
                  <a:invGamma/>
                  <a:alpha val="60001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grayWhite">
          <a:xfrm>
            <a:off x="298450" y="1341438"/>
            <a:ext cx="8540750" cy="5211762"/>
          </a:xfrm>
          <a:prstGeom prst="roundRect">
            <a:avLst>
              <a:gd name="adj" fmla="val 3699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80000"/>
                </a:schemeClr>
              </a:gs>
              <a:gs pos="50000">
                <a:schemeClr val="bg1">
                  <a:alpha val="78999"/>
                </a:schemeClr>
              </a:gs>
              <a:gs pos="100000">
                <a:schemeClr val="bg1">
                  <a:gamma/>
                  <a:shade val="6275"/>
                  <a:invGamma/>
                  <a:alpha val="8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0" y="8032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51" name="Picture 27" descr="bar_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304800"/>
            <a:ext cx="5715000" cy="10683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04825"/>
            <a:ext cx="4953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0B0EBE-F237-4B6C-A893-83090B8D96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ko-medcollege.kz/ru/dot/metodicheskie-rekomendatsi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ko-medcollege.kz/ru/dot/metodicheskie-rekomendatsi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ko-medcollege.kz/ru/dot/metodicheskie-rekomendatsi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zko-medcollege.kz/ru/dot/metodicheskie-rekomendatsi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ko-medcollege.kz/ru/dot/metodicheskie-rekomendatsi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zko-medcollege.kz/ru/dot/metodicheskie-rekomendatsi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zko-medcollege.kz/ru/dot/metodicheskie-rekomendatsi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zko-medcollege.kz/ru/dot/metodicheskie-rekomendatsi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ko-medcollege.k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zko-medcollege.kz/ru/dot/metodicheskie-rekomendatsii" TargetMode="External"/><Relationship Id="rId4" Type="http://schemas.openxmlformats.org/officeDocument/2006/relationships/hyperlink" Target="http://zko-medcollege.kz/ru/do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ko-medcollege.kz/ru/dot/metodicheskie-rekomendatsi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zko-medcollege.kz/ru/dot/metodicheskie-rekomendatsi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ko-medcollege.kz/ru/dot/metodicheskie-rekomendatsi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768752" cy="4032448"/>
          </a:xfrm>
        </p:spPr>
        <p:txBody>
          <a:bodyPr/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4000" dirty="0" smtClean="0">
                <a:solidFill>
                  <a:schemeClr val="tx1"/>
                </a:solidFill>
              </a:rPr>
              <a:t>ҚАШЫҚТАН </a:t>
            </a:r>
            <a:r>
              <a:rPr lang="ru-RU" sz="4000" dirty="0" smtClean="0">
                <a:solidFill>
                  <a:schemeClr val="tx1"/>
                </a:solidFill>
              </a:rPr>
              <a:t>ОҚЫТУ: </a:t>
            </a:r>
            <a:r>
              <a:rPr lang="ru-RU" sz="4000" dirty="0" err="1" smtClean="0">
                <a:solidFill>
                  <a:schemeClr val="tx1"/>
                </a:solidFill>
              </a:rPr>
              <a:t>Ізденістер</a:t>
            </a:r>
            <a:r>
              <a:rPr lang="ru-RU" sz="4000" dirty="0" smtClean="0">
                <a:solidFill>
                  <a:schemeClr val="tx1"/>
                </a:solidFill>
              </a:rPr>
              <a:t>. </a:t>
            </a:r>
            <a:r>
              <a:rPr lang="ru-RU" sz="4000" dirty="0" err="1" smtClean="0">
                <a:solidFill>
                  <a:schemeClr val="tx1"/>
                </a:solidFill>
              </a:rPr>
              <a:t>Мүмкіндіктер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2400" dirty="0" err="1" smtClean="0">
                <a:solidFill>
                  <a:schemeClr val="tx1"/>
                </a:solidFill>
              </a:rPr>
              <a:t>Оқу</a:t>
            </a:r>
            <a:r>
              <a:rPr lang="ru-RU" sz="2400" dirty="0" smtClean="0">
                <a:solidFill>
                  <a:schemeClr val="tx1"/>
                </a:solidFill>
              </a:rPr>
              <a:t>- </a:t>
            </a:r>
            <a:r>
              <a:rPr lang="ru-RU" sz="2400" dirty="0" err="1" smtClean="0">
                <a:solidFill>
                  <a:schemeClr val="tx1"/>
                </a:solidFill>
              </a:rPr>
              <a:t>әдістемелік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бөлім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меңгерушісі</a:t>
            </a:r>
            <a:r>
              <a:rPr lang="ru-RU" sz="2400" dirty="0" smtClean="0">
                <a:solidFill>
                  <a:schemeClr val="tx1"/>
                </a:solidFill>
              </a:rPr>
              <a:t>:  </a:t>
            </a:r>
            <a:r>
              <a:rPr lang="ru-RU" sz="2400" dirty="0" err="1" smtClean="0">
                <a:solidFill>
                  <a:schemeClr val="tx1"/>
                </a:solidFill>
              </a:rPr>
              <a:t>Кубиева</a:t>
            </a:r>
            <a:r>
              <a:rPr lang="ru-RU" sz="2400" dirty="0" smtClean="0">
                <a:solidFill>
                  <a:schemeClr val="tx1"/>
                </a:solidFill>
              </a:rPr>
              <a:t> Ш:Б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1D2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КОЛЛЕДЖІ </a:t>
            </a:r>
            <a:endParaRPr lang="ru-RU" sz="2400" b="1" dirty="0">
              <a:solidFill>
                <a:srgbClr val="1D2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3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44662"/>
            <a:ext cx="8280920" cy="2260402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Колледждің қашықтықтан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барысында  контентті қолдануы жөнінде 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b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05110"/>
              </p:ext>
            </p:extLst>
          </p:nvPr>
        </p:nvGraphicFramePr>
        <p:xfrm>
          <a:off x="571472" y="2428868"/>
          <a:ext cx="7776864" cy="36996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63981"/>
                <a:gridCol w="1820839"/>
                <a:gridCol w="135761"/>
                <a:gridCol w="1299813"/>
                <a:gridCol w="2856470"/>
              </a:tblGrid>
              <a:tr h="1124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</a:rPr>
                        <a:t>Пәндер бойынша </a:t>
                      </a:r>
                      <a:r>
                        <a:rPr lang="ru-RU" sz="1400" dirty="0" err="1">
                          <a:effectLst/>
                        </a:rPr>
                        <a:t>Электрондық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оқулықтар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83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</a:rPr>
                        <a:t> 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u="sng" dirty="0">
                          <a:effectLst/>
                        </a:rPr>
                        <a:t>https://drive.google.com/drive/u/1/folders/10D53jgR42rGI-BcvMv44J8pfe48iBBZr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32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Электронды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білім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ресурстары</a:t>
                      </a:r>
                      <a:r>
                        <a:rPr lang="kk-KZ" sz="1400" dirty="0">
                          <a:effectLst/>
                        </a:rPr>
                        <a:t>на сілтемелер саны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bg1"/>
                          </a:solidFill>
                          <a:effectLst/>
                        </a:rPr>
                        <a:t>         </a:t>
                      </a:r>
                      <a:r>
                        <a:rPr lang="kk-K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      </a:t>
                      </a:r>
                      <a:r>
                        <a:rPr lang="kk-KZ" sz="1400" b="1" dirty="0">
                          <a:solidFill>
                            <a:schemeClr val="bg1"/>
                          </a:solidFill>
                          <a:effectLst/>
                        </a:rPr>
                        <a:t>46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u="none" dirty="0">
                          <a:solidFill>
                            <a:schemeClr val="bg1"/>
                          </a:solidFill>
                          <a:effectLst/>
                        </a:rPr>
                        <a:t>http://zko-medcollege. kz/ru/biblioteka/pomoshch-dlya-studentov</a:t>
                      </a:r>
                      <a:endParaRPr lang="ru-RU" sz="14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2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</a:rPr>
                        <a:t>Колледж youtube каналындағы материалдар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 smtClean="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</a:t>
                      </a:r>
                      <a:r>
                        <a:rPr lang="kk-KZ" sz="1400" b="1" dirty="0">
                          <a:solidFill>
                            <a:schemeClr val="bg1"/>
                          </a:solidFill>
                          <a:effectLst/>
                        </a:rPr>
                        <a:t>үнделікті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u="none" dirty="0">
                          <a:solidFill>
                            <a:schemeClr val="bg1"/>
                          </a:solidFill>
                          <a:effectLst/>
                        </a:rPr>
                        <a:t>https://www.youtube.com/channel/UC5QEps0hKPl1vheZTa_F0eQ?view_as=subscriber</a:t>
                      </a:r>
                      <a:endParaRPr lang="ru-RU" sz="1400" b="1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4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6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44662"/>
            <a:ext cx="8280920" cy="2260402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Колледждің қашықтықтан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барысында  контентті қолдануы жөнінде 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b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D20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1D20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99256"/>
              </p:ext>
            </p:extLst>
          </p:nvPr>
        </p:nvGraphicFramePr>
        <p:xfrm>
          <a:off x="827584" y="2404765"/>
          <a:ext cx="7542295" cy="166717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58532"/>
                <a:gridCol w="1266200"/>
                <a:gridCol w="3817563"/>
              </a:tblGrid>
              <a:tr h="1667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</a:rPr>
                        <a:t>Қашықтан </a:t>
                      </a:r>
                      <a:r>
                        <a:rPr lang="kk-KZ" sz="1600" dirty="0">
                          <a:solidFill>
                            <a:schemeClr val="tx1"/>
                          </a:solidFill>
                          <a:effectLst/>
                        </a:rPr>
                        <a:t>оқытуға арналған 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</a:rPr>
                        <a:t>әдістемелік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видео</a:t>
                      </a: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</a:rPr>
                        <a:t> нұсқаулар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16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http</a:t>
                      </a:r>
                      <a:r>
                        <a:rPr lang="kk-KZ" sz="1600" u="sng" dirty="0">
                          <a:solidFill>
                            <a:schemeClr val="tx1"/>
                          </a:solidFill>
                          <a:effectLst/>
                        </a:rPr>
                        <a:t>://zko-medcollege.kz/ru/dot/metodicheskie-rekomendatsii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4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1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5"/>
            <a:ext cx="6768752" cy="4032448"/>
          </a:xfrm>
        </p:spPr>
        <p:txBody>
          <a:bodyPr/>
          <a:lstStyle/>
          <a:p>
            <a:pPr algn="just"/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</a:t>
            </a:r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коллежі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/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81124"/>
            <a:ext cx="84249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платформадағы оқу үрдісі 3 аккаунтқа бөлінген: </a:t>
            </a:r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аккаунт: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zkvmk1@gmail.com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аккаунт: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zkvmk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аккаунт «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 оқу үрдісі сабақ кестесіне сәйкес қаралып, мониторинг жасалады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k-KZ" sz="2400" dirty="0" smtClean="0"/>
              <a:t> </a:t>
            </a:r>
          </a:p>
          <a:p>
            <a:pPr algn="just"/>
            <a:r>
              <a:rPr lang="kk-KZ" sz="2400" dirty="0" smtClean="0"/>
              <a:t> </a:t>
            </a:r>
            <a:r>
              <a:rPr lang="kk-KZ" sz="2400" b="1" dirty="0"/>
              <a:t>Мақсаты:  </a:t>
            </a:r>
            <a:endParaRPr lang="ru-RU" sz="2400" dirty="0"/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Платформада сабақты сапалы әрі білім алушыларға тиімді ұйымдастыруды қалыптастыру</a:t>
            </a:r>
          </a:p>
          <a:p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13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4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0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5"/>
            <a:ext cx="6768752" cy="4032448"/>
          </a:xfrm>
        </p:spPr>
        <p:txBody>
          <a:bodyPr/>
          <a:lstStyle/>
          <a:p>
            <a:pPr algn="just"/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</a:t>
            </a:r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коллежі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/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881124"/>
            <a:ext cx="84249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 Қазақстан» бағдарламасын жүзеге асыру мақсатында білім басқармасы ақпараттық бөлімі мен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бірлесе, 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соның ішінде 16 арнайы пән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оқытушысының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Camtaz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 арқылы  білімдерін жетілдірген едік. </a:t>
            </a:r>
          </a:p>
          <a:p>
            <a:pPr marL="342900" indent="-342900" algn="just">
              <a:buFontTx/>
              <a:buChar char="-"/>
            </a:pP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бағдарламаны қолдана «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платформасында МІҚБ-13 тобында «Кәсіптік ағылшын тілі» модулін пән оқытушысы Исимова Ж.Т өз сабақтарында қолданып жүр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(сабақ көрсету)</a:t>
            </a:r>
            <a:endParaRPr lang="kk-KZ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Скринкаст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әдісі мен бейне сабақ жасақтау тәжірибелері қолданылуда.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(сайттың ютуб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каналы, нұсқау)  </a:t>
            </a:r>
            <a:endParaRPr lang="kk-K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13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4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3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5"/>
            <a:ext cx="6768752" cy="4032448"/>
          </a:xfrm>
        </p:spPr>
        <p:txBody>
          <a:bodyPr/>
          <a:lstStyle/>
          <a:p>
            <a:pPr algn="just"/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</a:t>
            </a:r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коллежі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/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656576"/>
            <a:ext cx="84249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Қашықтан оқыту технологиясының оқытушыға қоятын талаптарының бірі – ақпараттық бағдарламаларды меңгеруі 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білім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 талаптарын қанағаттандыру.  </a:t>
            </a:r>
          </a:p>
          <a:p>
            <a:pPr algn="just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МІ 37 оқу тобындағы «Терапиядағы медбикелік іс» пәні тәжірибелік сабағында пән оқытушысы Н.К.Кенжинаның тәжірибесінен: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бағдарламасы арқылы дәлелді медициналық ғылыми ақпараттарды тауып, жұмыстану жоспарланған.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(сабақ үзінді)</a:t>
            </a:r>
            <a:endParaRPr lang="kk-KZ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-МІ 23 Жалпы  паталогия  пәнінде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технологияларының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 арқылы білім алушылар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«Зәр шығару» тақырыбында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өздік жұмыстар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орындаған.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(сабақ үзінді)</a:t>
            </a:r>
            <a:endParaRPr lang="kk-KZ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4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85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5"/>
            <a:ext cx="6768752" cy="4032448"/>
          </a:xfrm>
        </p:spPr>
        <p:txBody>
          <a:bodyPr/>
          <a:lstStyle/>
          <a:p>
            <a:pPr algn="just"/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</a:t>
            </a:r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коллежі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/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656576"/>
            <a:ext cx="84249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Оқытушыларға сайтта орналасқан пәндер бойынша жүктелген Электронды оқулықтар ресурсы мен сыртқы білім ресурстары сілтемелері сабақтарға қолдануға тиімді.  Мәселен: Мұхтарова А.С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ЕІ 23 тобындағы «Тұлғааралық қарым-қатынас» тақырыбында Панфиловтың «Қарым-қатынас психологиясына сілтеме жасап, сабақта қолданған. 15.04.20 Психология пәні» 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(оқытушының электронды кітапхана мен сілтемелер мен жұмыс жасау  тәжірибесінен  үзінді)</a:t>
            </a:r>
            <a:endParaRPr lang="kk-KZ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4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19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5"/>
            <a:ext cx="6768752" cy="4032448"/>
          </a:xfrm>
        </p:spPr>
        <p:txBody>
          <a:bodyPr/>
          <a:lstStyle/>
          <a:p>
            <a:pPr algn="just"/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/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571612"/>
            <a:ext cx="828091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Сайтта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13-18.04.2020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аптасы мониторингі:</a:t>
            </a: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Қашықтан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оқытуда белсенділік танытқан оқытушылар:  </a:t>
            </a:r>
          </a:p>
          <a:p>
            <a:pPr algn="just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13-18.04.2020 күнгі мониториг бойынша қашықтан оқытуды жүргізуде берілген нұсқаулар бойынша жүргізіп, сабақтарды дидактикалық, бейне материалдармен түрлендіруде белсенділік танытқан оқытушылар: </a:t>
            </a:r>
          </a:p>
          <a:p>
            <a:pPr marL="342900" indent="-342900" algn="just">
              <a:buFontTx/>
              <a:buChar char="-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Үмбетова А.А (ақпараттық бағдарламаларды меңгеру, видеосабақ)</a:t>
            </a:r>
          </a:p>
          <a:p>
            <a:pPr marL="342900" indent="-342900" algn="just">
              <a:buFontTx/>
              <a:buChar char="-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Бисариева М.С(видеосабақтар жасақтау)</a:t>
            </a:r>
          </a:p>
          <a:p>
            <a:pPr marL="342900" indent="-342900" algn="just">
              <a:buFontTx/>
              <a:buChar char="-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Мұхтарова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А.С(видеосабақтар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жасақтау, ретімен тапсырмаларды жүйелі орналастыру)</a:t>
            </a:r>
          </a:p>
          <a:p>
            <a:pPr marL="342900" indent="-342900" algn="just">
              <a:buFontTx/>
              <a:buChar char="-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Исмагулова Т.М (видеосабақтар жасақтау, ақпараттық сауаттылық меңгеру, қолдануы)</a:t>
            </a:r>
          </a:p>
          <a:p>
            <a:pPr marL="342900" indent="-342900" algn="just">
              <a:buFontTx/>
              <a:buChar char="-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Кенжина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Н.К (видеосабақтар жасақтау, ақпараттық сауаттылық меңгеру, қолдануы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Сайттан: мониторинг нәтижелеріне тоқталу)</a:t>
            </a:r>
            <a:endParaRPr lang="kk-KZ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4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3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5"/>
            <a:ext cx="6768752" cy="4032448"/>
          </a:xfrm>
        </p:spPr>
        <p:txBody>
          <a:bodyPr/>
          <a:lstStyle/>
          <a:p>
            <a:pPr algn="just"/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/>
              <a:t>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571612"/>
            <a:ext cx="82809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kk-K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Қашықтан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 – оқытушылардан үздіксіз ізденісті, шығармашылықты, ақпараттық сауаттылықты,  мүмкіндіктерді қолдануды талап ететінін колледж оқытушылары  жауапкершілік пен қабылдап, осы бағыттағы жұмыстар жетілдіріле береді.  </a:t>
            </a:r>
          </a:p>
          <a:p>
            <a:pPr algn="just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жетілдіріле береді.  </a:t>
            </a:r>
          </a:p>
        </p:txBody>
      </p:sp>
      <p:pic>
        <p:nvPicPr>
          <p:cNvPr id="13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4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82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5"/>
            <a:ext cx="6768752" cy="4032448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колледжі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772815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Нормативтік құжаттар: </a:t>
            </a:r>
          </a:p>
          <a:p>
            <a:pPr marL="635000" indent="-457200" algn="just">
              <a:spcAft>
                <a:spcPts val="0"/>
              </a:spcAft>
              <a:buFontTx/>
              <a:buChar char="-"/>
            </a:pP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Пандемия кезеңінде білім беру ұйымдарында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короновирустық инфекцияның таралуына жол бермеу жөніндегі шараларды күшейту 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туралы 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БжҒМ 31.03.20 ж №121 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бұйрығы; </a:t>
            </a:r>
            <a:endParaRPr lang="kk-K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00" indent="-457200" algn="just">
              <a:spcAft>
                <a:spcPts val="0"/>
              </a:spcAft>
              <a:buFontTx/>
              <a:buChar char="-"/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Қашықтықтан білім беру технологиялар бойынша оқу процесін ұйымдастыру қағидаларын бекіту туралы 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БжҒМ </a:t>
            </a: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 ж 20.03.№137 бұйрығы</a:t>
            </a: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635000" indent="-457200" algn="just">
              <a:spcAft>
                <a:spcPts val="0"/>
              </a:spcAft>
              <a:buFontTx/>
              <a:buChar char="-"/>
            </a:pPr>
            <a:r>
              <a:rPr lang="kk-KZ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«Цифрлық Қазақстан» бағдарламасы</a:t>
            </a:r>
            <a:endParaRPr lang="kk-K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3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97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51520" y="1026668"/>
            <a:ext cx="6211824" cy="3516782"/>
            <a:chOff x="367792" y="225890"/>
            <a:chExt cx="8282432" cy="4689043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1581962967"/>
                </p:ext>
              </p:extLst>
            </p:nvPr>
          </p:nvGraphicFramePr>
          <p:xfrm>
            <a:off x="367792" y="225890"/>
            <a:ext cx="7936453" cy="46890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Стрелка углом 4"/>
            <p:cNvSpPr/>
            <p:nvPr/>
          </p:nvSpPr>
          <p:spPr>
            <a:xfrm rot="5400000">
              <a:off x="6501384" y="1051560"/>
              <a:ext cx="909828" cy="1705356"/>
            </a:xfrm>
            <a:prstGeom prst="bentArrow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Стрелка углом 5"/>
            <p:cNvSpPr/>
            <p:nvPr/>
          </p:nvSpPr>
          <p:spPr>
            <a:xfrm rot="16200000" flipV="1">
              <a:off x="6501384" y="2866645"/>
              <a:ext cx="909828" cy="1705356"/>
            </a:xfrm>
            <a:prstGeom prst="ben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611112" y="2359153"/>
              <a:ext cx="2039112" cy="90525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Watsapp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Telegram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Эл.почта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Загнутый угол 7"/>
          <p:cNvSpPr/>
          <p:nvPr/>
        </p:nvSpPr>
        <p:spPr>
          <a:xfrm>
            <a:off x="6961967" y="1628800"/>
            <a:ext cx="1844802" cy="29146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kk-KZ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duo, google forms)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АИС)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" y="4386682"/>
            <a:ext cx="2848356" cy="1614068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2756916" y="5349241"/>
            <a:ext cx="891540" cy="22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648456" y="5105780"/>
            <a:ext cx="4235912" cy="699483"/>
          </a:xfrm>
          <a:prstGeom prst="roundRect">
            <a:avLst>
              <a:gd name="adj" fmla="val 22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 </a:t>
            </a:r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(140</a:t>
            </a:r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«</a:t>
            </a:r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Мейрбикелік ісі, қолданбалы бакалавриат» мамандығы</a:t>
            </a:r>
            <a:r>
              <a:rPr lang="kk-KZ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0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84785"/>
            <a:ext cx="6768752" cy="4032448"/>
          </a:xfrm>
        </p:spPr>
        <p:txBody>
          <a:bodyPr/>
          <a:lstStyle/>
          <a:p>
            <a:pPr algn="just"/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колледжі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772815"/>
            <a:ext cx="7200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ctr">
              <a:spcAft>
                <a:spcPts val="0"/>
              </a:spcAft>
            </a:pPr>
            <a:r>
              <a:rPr lang="kk-KZ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Қашықтан оқытуды </a:t>
            </a:r>
            <a:r>
              <a:rPr lang="kk-KZ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ұйымдастыру жұзеге асырылады: </a:t>
            </a:r>
            <a:endParaRPr lang="kk-KZ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algn="ctr">
              <a:spcAft>
                <a:spcPts val="0"/>
              </a:spcAft>
            </a:pP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нлайн </a:t>
            </a:r>
            <a:r>
              <a:rPr lang="kk-K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түрде нұсқаулық 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кеңесі;</a:t>
            </a:r>
          </a:p>
          <a:p>
            <a:pPr marL="520700" indent="-342900" algn="just">
              <a:spcAft>
                <a:spcPts val="0"/>
              </a:spcAft>
              <a:buFontTx/>
              <a:buChar char="-"/>
            </a:pP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Күнделікті 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  оқытушыларға жеке  нұсқаулық кеңес беру; </a:t>
            </a:r>
          </a:p>
          <a:p>
            <a:pPr marL="520700" indent="-342900" algn="just">
              <a:spcAft>
                <a:spcPts val="0"/>
              </a:spcAft>
              <a:buFontTx/>
              <a:buChar char="-"/>
            </a:pP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Колледж сайты арқылы ақпараттар </a:t>
            </a:r>
            <a:r>
              <a:rPr lang="kk-K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беру.</a:t>
            </a:r>
            <a:endParaRPr lang="kk-KZ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3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8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44662"/>
            <a:ext cx="8280920" cy="2260402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</a:rPr>
              <a:t>Колледждің қашықтықтан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kk-KZ" dirty="0">
                <a:solidFill>
                  <a:schemeClr val="tx1"/>
                </a:solidFill>
              </a:rPr>
              <a:t>оқыту барысында  контентті қолдануы жөнінде мәлімет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(</a:t>
            </a:r>
            <a:r>
              <a:rPr lang="kk-K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www.zko-medcollege.kz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колледждің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студенттерін   сабаққа қажетті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материалдық 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ресурстармен қамтамасыз етіп отыр.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http://zko-medcollege.kz/ru/dot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5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6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0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44662"/>
            <a:ext cx="8280920" cy="2260402"/>
          </a:xfrm>
        </p:spPr>
        <p:txBody>
          <a:bodyPr/>
          <a:lstStyle/>
          <a:p>
            <a:pPr algn="just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Колледжде «Мейірбике ісінің қолданбалы бакалавры», 1 жыл 6 ай оқу мерзімі бойынша 6 топ жасақталған. </a:t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қашықтан оқыту платформасы автоматтандырылған оқыту жүйесі. </a:t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Платформада жүктелген Силлабус- оқу бағдарламасы туралы білім алушыға арналған құжат.</a:t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Онда дәріс, тәжірибе, тапсырмалар, ресурстар туралы барлық мәліметтер жасақталады. Білім алушы алдын-ала модульдерді біліп, тапсырмаларды мерзімі мен тапсырып,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бағаланады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kk-KZ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платформасы құрылымы, жұмысы мен таныстыру) 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4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5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0302000 </a:t>
            </a:r>
            <a:r>
              <a:rPr lang="kk-KZ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«Медбикелік ісі мамандығы  0302054 «Медбикелік ісінің Қолданбалы бакалавры»  біліктілігі</a:t>
            </a:r>
            <a:endParaRPr lang="ru-RU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931224" cy="37444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ЖМББС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ЖОБ,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Силлабустармен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жабдықталуы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-100% </a:t>
            </a:r>
          </a:p>
          <a:p>
            <a:pPr algn="just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Дәрістер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презентацциялар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60% 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Аралық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100%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Видеосабақтармен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50%</a:t>
            </a: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ақылау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100%, Экзамен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скайп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бағдарламалары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 ұйымдастырылады.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42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84785"/>
            <a:ext cx="7560840" cy="3888431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ТжКББ мамандықтары бойынша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платформасында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орналастырылған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Дәрістер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1415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Бейнесабақтар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61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182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презентациялар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713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(Сайт: Платформа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контенті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эл.кітапхана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видеосабақтар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нұсқаулар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4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5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9" name="AutoShape 9"/>
          <p:cNvSpPr>
            <a:spLocks noChangeAspect="1" noChangeArrowheads="1" noTextEdit="1"/>
          </p:cNvSpPr>
          <p:nvPr/>
        </p:nvSpPr>
        <p:spPr bwMode="gray">
          <a:xfrm flipH="1">
            <a:off x="4733925" y="3302000"/>
            <a:ext cx="8572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500430" y="1943100"/>
            <a:ext cx="25103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400" b="1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9676"/>
            <a:ext cx="8280920" cy="2625388"/>
          </a:xfrm>
        </p:spPr>
        <p:txBody>
          <a:bodyPr/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Колледждің қашықтықтан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 барысында  контентті қолдануы жөнінде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/>
              <a:t/>
            </a:r>
            <a:br>
              <a:rPr lang="ru-RU" sz="4000" dirty="0"/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2189" y="3244334"/>
            <a:ext cx="2053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 smtClean="0">
              <a:solidFill>
                <a:srgbClr val="000000"/>
              </a:solidFill>
            </a:endParaRPr>
          </a:p>
          <a:p>
            <a:pPr algn="ctr" eaLnBrk="0" hangingPunct="0"/>
            <a:endParaRPr lang="kk-KZ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79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800" dirty="0" smtClean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dirty="0">
              <a:ln w="9525">
                <a:solidFill>
                  <a:sysClr val="windowText" lastClr="0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dirty="0" smtClean="0">
                <a:ln w="9525">
                  <a:solidFill>
                    <a:sysClr val="windowText" lastClr="0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2216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 ҚАЗАҚСТАН ЖОҒАРЫ МЕДИЦИНАЛЫҚ  КОЛЛЕДЖІ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379676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1763712" y="1698943"/>
            <a:ext cx="92686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69883"/>
              </p:ext>
            </p:extLst>
          </p:nvPr>
        </p:nvGraphicFramePr>
        <p:xfrm>
          <a:off x="467545" y="2348880"/>
          <a:ext cx="8280920" cy="41315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0431"/>
                <a:gridCol w="1838323"/>
                <a:gridCol w="1977774"/>
                <a:gridCol w="1445297"/>
                <a:gridCol w="2619095"/>
              </a:tblGrid>
              <a:tr h="79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Контенттер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</a:rPr>
                        <a:t>ішкі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</a:rPr>
                        <a:t>ресурстар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</a:rPr>
                        <a:t>Сайтқа ілінгендер </a:t>
                      </a: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  <a:effectLst/>
                        </a:rPr>
                        <a:t>www.</a:t>
                      </a:r>
                      <a:r>
                        <a:rPr lang="en-US" sz="1600" b="1" u="sng" dirty="0" err="1">
                          <a:solidFill>
                            <a:schemeClr val="tx1"/>
                          </a:solidFill>
                          <a:effectLst/>
                        </a:rPr>
                        <a:t>zko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600" b="1" u="sng" dirty="0" err="1">
                          <a:solidFill>
                            <a:schemeClr val="tx1"/>
                          </a:solidFill>
                          <a:effectLst/>
                        </a:rPr>
                        <a:t>medcollege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600" b="1" u="sng" dirty="0" err="1">
                          <a:solidFill>
                            <a:schemeClr val="tx1"/>
                          </a:solidFill>
                          <a:effectLst/>
                        </a:rPr>
                        <a:t>kz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Ж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</a:rPr>
                        <a:t>үктеуге жіберілді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</a:rPr>
                        <a:t>Сілтемелері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4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</a:rPr>
                        <a:t>Видеосабақтар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effectLst/>
                        </a:rPr>
                        <a:t>каталогы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kk-KZ" sz="1600" b="1" u="sng" dirty="0">
                          <a:solidFill>
                            <a:schemeClr val="bg1"/>
                          </a:solidFill>
                          <a:effectLst/>
                        </a:rPr>
                        <a:t>http://zko-medcollege.kz/ru/dot/video-uroki-roliki/videuroki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9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Оқытушыларға </a:t>
                      </a:r>
                      <a:r>
                        <a:rPr lang="kk-KZ" sz="1600" b="1">
                          <a:solidFill>
                            <a:schemeClr val="bg1"/>
                          </a:solidFill>
                          <a:effectLst/>
                        </a:rPr>
                        <a:t>арналған </a:t>
                      </a: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</a:rPr>
                        <a:t>әдістемелік </a:t>
                      </a:r>
                      <a:r>
                        <a:rPr lang="kk-KZ" sz="1600" b="1">
                          <a:solidFill>
                            <a:schemeClr val="bg1"/>
                          </a:solidFill>
                          <a:effectLst/>
                        </a:rPr>
                        <a:t>нұсқаулар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</a:rPr>
                        <a:t>нұсқаулық  семинары онлайн түрде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kk-KZ" sz="1600" b="1" dirty="0" smtClean="0">
                          <a:solidFill>
                            <a:schemeClr val="bg1"/>
                          </a:solidFill>
                          <a:effectLst/>
                        </a:rPr>
                        <a:t>Күнделікті </a:t>
                      </a:r>
                      <a:r>
                        <a:rPr lang="kk-KZ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 </a:t>
                      </a:r>
                      <a:r>
                        <a:rPr lang="kk-KZ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кеңес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kk-KZ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</a:t>
                      </a:r>
                      <a:r>
                        <a:rPr lang="kk-KZ" sz="18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сайты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6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5" descr="C:\Users\77478\Desktop\орнамент\Без имени-1.png"/>
          <p:cNvPicPr>
            <a:picLocks noChangeAspect="1" noChangeArrowheads="1"/>
          </p:cNvPicPr>
          <p:nvPr/>
        </p:nvPicPr>
        <p:blipFill>
          <a:blip r:embed="rId4"/>
          <a:srcRect l="39273" t="19744" r="35250" b="61352"/>
          <a:stretch>
            <a:fillRect/>
          </a:stretch>
        </p:blipFill>
        <p:spPr bwMode="auto">
          <a:xfrm>
            <a:off x="5929322" y="-214338"/>
            <a:ext cx="190022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0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">
  <a:themeElements>
    <a:clrScheme name="211TGp_connection_dark 1">
      <a:dk1>
        <a:srgbClr val="969696"/>
      </a:dk1>
      <a:lt1>
        <a:srgbClr val="FFFFFF"/>
      </a:lt1>
      <a:dk2>
        <a:srgbClr val="023888"/>
      </a:dk2>
      <a:lt2>
        <a:srgbClr val="85D9F7"/>
      </a:lt2>
      <a:accent1>
        <a:srgbClr val="5AB14B"/>
      </a:accent1>
      <a:accent2>
        <a:srgbClr val="2F7ADF"/>
      </a:accent2>
      <a:accent3>
        <a:srgbClr val="AAAEC3"/>
      </a:accent3>
      <a:accent4>
        <a:srgbClr val="DADADA"/>
      </a:accent4>
      <a:accent5>
        <a:srgbClr val="B5D5B1"/>
      </a:accent5>
      <a:accent6>
        <a:srgbClr val="2A6ECA"/>
      </a:accent6>
      <a:hlink>
        <a:srgbClr val="8793ED"/>
      </a:hlink>
      <a:folHlink>
        <a:srgbClr val="EBA22B"/>
      </a:folHlink>
    </a:clrScheme>
    <a:fontScheme name="211TGp_connection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1TGp_connection_dark 1">
        <a:dk1>
          <a:srgbClr val="969696"/>
        </a:dk1>
        <a:lt1>
          <a:srgbClr val="FFFFFF"/>
        </a:lt1>
        <a:dk2>
          <a:srgbClr val="02388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EC3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793ED"/>
        </a:hlink>
        <a:folHlink>
          <a:srgbClr val="EBA22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28C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3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98C385"/>
        </a:hlink>
        <a:folHlink>
          <a:srgbClr val="D0AA2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</TotalTime>
  <Words>631</Words>
  <Application>Microsoft Office PowerPoint</Application>
  <PresentationFormat>Экран (4:3)</PresentationFormat>
  <Paragraphs>405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18</vt:lpstr>
      <vt:lpstr>   ҚАШЫҚТАН ОҚЫТУ: Ізденістер. Мүмкіндіктер.  Оқу- әдістемелік бөлім меңгерушісі:  Кубиева Ш:Б   </vt:lpstr>
      <vt:lpstr>  </vt:lpstr>
      <vt:lpstr>Презентация PowerPoint</vt:lpstr>
      <vt:lpstr> </vt:lpstr>
      <vt:lpstr>         Колледждің қашықтықтан оқыту барысында  контентті қолдануы жөнінде мәлімет  Колледж сайты (www.zko-medcollege.kz)   колледждің барлық  студенттерін   сабаққа қажетті материалдық ресурстармен қамтамасыз етіп отыр.  http://zko-medcollege.kz/ru/dot    </vt:lpstr>
      <vt:lpstr>           Колледжде «Мейірбике ісінің қолданбалы бакалавры», 1 жыл 6 ай оқу мерзімі бойынша 6 топ жасақталған.  «Moodle» қашықтан оқыту платформасы автоматтандырылған оқыту жүйесі.  Платформада жүктелген Силлабус- оқу бағдарламасы туралы білім алушыға арналған құжат.  Онда дәріс, тәжірибе, тапсырмалар, ресурстар туралы барлық мәліметтер жасақталады. Білім алушы алдын-ала модульдерді біліп, тапсырмаларды мерзімі мен тапсырып, бағаланады.  (Moodle платформасы құрылымы, жұмысы мен таныстыру)         </vt:lpstr>
      <vt:lpstr>      0302000 «Медбикелік ісі мамандығы  0302054 «Медбикелік ісінің Қолданбалы бакалавры»  біліктілігі</vt:lpstr>
      <vt:lpstr>    ТжКББ мамандықтары бойынша Classroom платформасында орналастырылған  ішкі ресурстар:   Дәрістер: 1415 Бейнесабақтар қолдану:  ішкі:  61 және сыртқы: 182 Көрнекі презентациялар: 713  (Сайт: Платформа контенті, ресурстар, эл.кітапхана, видеосабақтар каталогы, нұсқаулар, т.б көрсету)  </vt:lpstr>
      <vt:lpstr>   Колледждің қашықтықтан оқыту барысында  контентті қолдануы жөнінде мәлімет      </vt:lpstr>
      <vt:lpstr>    Колледждің қашықтықтан оқыту барысында  контентті қолдануы жөнінде мәлімет        </vt:lpstr>
      <vt:lpstr>    Колледждің қашықтықтан оқыту барысында  контентті қолдануы жөнінде мәлімет         </vt:lpstr>
      <vt:lpstr> </vt:lpstr>
      <vt:lpstr> </vt:lpstr>
      <vt:lpstr> </vt:lpstr>
      <vt:lpstr> </vt:lpstr>
      <vt:lpstr> </vt:lpstr>
      <vt:lpstr> </vt:lpstr>
    </vt:vector>
  </TitlesOfParts>
  <Company>Мед. колледж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Педагогикалық кеңес “Оқу үрдісінің кредиттік технология бойынша оқытылу жағдайын, мамандар даярлаудағы ЖМББС сәйкестігін сараптау” </dc:title>
  <dc:creator>User</dc:creator>
  <cp:lastModifiedBy>Admin</cp:lastModifiedBy>
  <cp:revision>291</cp:revision>
  <dcterms:created xsi:type="dcterms:W3CDTF">2019-10-28T13:30:17Z</dcterms:created>
  <dcterms:modified xsi:type="dcterms:W3CDTF">2020-04-21T05:07:06Z</dcterms:modified>
</cp:coreProperties>
</file>